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39" r:id="rId1"/>
  </p:sldMasterIdLst>
  <p:sldIdLst>
    <p:sldId id="256" r:id="rId2"/>
    <p:sldId id="279" r:id="rId3"/>
    <p:sldId id="287" r:id="rId4"/>
    <p:sldId id="280" r:id="rId5"/>
    <p:sldId id="288" r:id="rId6"/>
    <p:sldId id="281" r:id="rId7"/>
    <p:sldId id="282" r:id="rId8"/>
    <p:sldId id="283" r:id="rId9"/>
    <p:sldId id="284" r:id="rId10"/>
    <p:sldId id="285" r:id="rId11"/>
    <p:sldId id="289" r:id="rId12"/>
    <p:sldId id="286" r:id="rId13"/>
    <p:sldId id="26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6666FF"/>
    <a:srgbClr val="66CCFF"/>
    <a:srgbClr val="CDCAFA"/>
    <a:srgbClr val="DE3ECB"/>
    <a:srgbClr val="E949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76" d="100"/>
          <a:sy n="76" d="100"/>
        </p:scale>
        <p:origin x="139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6482BD58-D1D7-4DF9-993D-34843461725B}" type="datetimeFigureOut">
              <a:rPr lang="es-CO" smtClean="0"/>
              <a:t>31/07/2026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2815742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6482BD58-D1D7-4DF9-993D-34843461725B}" type="datetimeFigureOut">
              <a:rPr lang="es-CO" smtClean="0"/>
              <a:t>31/07/2026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2215363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6482BD58-D1D7-4DF9-993D-34843461725B}" type="datetimeFigureOut">
              <a:rPr lang="es-CO" smtClean="0"/>
              <a:t>31/07/2026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0534C51-2A73-4CC8-BB39-680F74BD4347}" type="slidenum">
              <a:rPr lang="es-CO" smtClean="0"/>
              <a:t>‹Nº›</a:t>
            </a:fld>
            <a:endParaRPr lang="es-CO"/>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98631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6482BD58-D1D7-4DF9-993D-34843461725B}" type="datetimeFigureOut">
              <a:rPr lang="es-CO" smtClean="0"/>
              <a:t>31/07/2026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3996002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6482BD58-D1D7-4DF9-993D-34843461725B}" type="datetimeFigureOut">
              <a:rPr lang="es-CO" smtClean="0"/>
              <a:t>31/07/2026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0534C51-2A73-4CC8-BB39-680F74BD4347}" type="slidenum">
              <a:rPr lang="es-CO" smtClean="0"/>
              <a:t>‹Nº›</a:t>
            </a:fld>
            <a:endParaRPr lang="es-CO"/>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39999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6482BD58-D1D7-4DF9-993D-34843461725B}" type="datetimeFigureOut">
              <a:rPr lang="es-CO" smtClean="0"/>
              <a:t>31/07/2026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21404019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482BD58-D1D7-4DF9-993D-34843461725B}" type="datetimeFigureOut">
              <a:rPr lang="es-CO" smtClean="0"/>
              <a:t>31/07/2026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2810102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482BD58-D1D7-4DF9-993D-34843461725B}" type="datetimeFigureOut">
              <a:rPr lang="es-CO" smtClean="0"/>
              <a:t>31/07/2026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3558008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482BD58-D1D7-4DF9-993D-34843461725B}" type="datetimeFigureOut">
              <a:rPr lang="es-CO" smtClean="0"/>
              <a:t>31/07/2026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3273510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6482BD58-D1D7-4DF9-993D-34843461725B}" type="datetimeFigureOut">
              <a:rPr lang="es-CO" smtClean="0"/>
              <a:t>31/07/2026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3105543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6482BD58-D1D7-4DF9-993D-34843461725B}" type="datetimeFigureOut">
              <a:rPr lang="es-CO" smtClean="0"/>
              <a:t>31/07/2026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3467240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6482BD58-D1D7-4DF9-993D-34843461725B}" type="datetimeFigureOut">
              <a:rPr lang="es-CO" smtClean="0"/>
              <a:t>31/07/2026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1981785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482BD58-D1D7-4DF9-993D-34843461725B}" type="datetimeFigureOut">
              <a:rPr lang="es-CO" smtClean="0"/>
              <a:t>31/07/2026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585814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2BD58-D1D7-4DF9-993D-34843461725B}" type="datetimeFigureOut">
              <a:rPr lang="es-CO" smtClean="0"/>
              <a:t>31/07/2026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3697734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a:t>
            </a:r>
          </a:p>
        </p:txBody>
      </p:sp>
      <p:sp>
        <p:nvSpPr>
          <p:cNvPr id="5" name="Date Placeholder 4"/>
          <p:cNvSpPr>
            <a:spLocks noGrp="1"/>
          </p:cNvSpPr>
          <p:nvPr>
            <p:ph type="dt" sz="half" idx="10"/>
          </p:nvPr>
        </p:nvSpPr>
        <p:spPr/>
        <p:txBody>
          <a:bodyPr/>
          <a:lstStyle/>
          <a:p>
            <a:fld id="{6482BD58-D1D7-4DF9-993D-34843461725B}" type="datetimeFigureOut">
              <a:rPr lang="es-CO" smtClean="0"/>
              <a:t>31/07/2026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2819834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6482BD58-D1D7-4DF9-993D-34843461725B}" type="datetimeFigureOut">
              <a:rPr lang="es-CO" smtClean="0"/>
              <a:t>31/07/2026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F0534C51-2A73-4CC8-BB39-680F74BD4347}" type="slidenum">
              <a:rPr lang="es-CO" smtClean="0"/>
              <a:t>‹Nº›</a:t>
            </a:fld>
            <a:endParaRPr lang="es-CO"/>
          </a:p>
        </p:txBody>
      </p:sp>
    </p:spTree>
    <p:extLst>
      <p:ext uri="{BB962C8B-B14F-4D97-AF65-F5344CB8AC3E}">
        <p14:creationId xmlns:p14="http://schemas.microsoft.com/office/powerpoint/2010/main" val="1657492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482BD58-D1D7-4DF9-993D-34843461725B}" type="datetimeFigureOut">
              <a:rPr lang="es-CO" smtClean="0"/>
              <a:t>31/07/2026</a:t>
            </a:fld>
            <a:endParaRPr lang="es-CO"/>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F0534C51-2A73-4CC8-BB39-680F74BD4347}" type="slidenum">
              <a:rPr lang="es-CO" smtClean="0"/>
              <a:t>‹Nº›</a:t>
            </a:fld>
            <a:endParaRPr lang="es-CO"/>
          </a:p>
        </p:txBody>
      </p:sp>
    </p:spTree>
    <p:extLst>
      <p:ext uri="{BB962C8B-B14F-4D97-AF65-F5344CB8AC3E}">
        <p14:creationId xmlns:p14="http://schemas.microsoft.com/office/powerpoint/2010/main" val="3582148687"/>
      </p:ext>
    </p:extLst>
  </p:cSld>
  <p:clrMap bg1="lt1" tx1="dk1" bg2="lt2" tx2="dk2" accent1="accent1" accent2="accent2" accent3="accent3" accent4="accent4" accent5="accent5" accent6="accent6" hlink="hlink" folHlink="folHlink"/>
  <p:sldLayoutIdLst>
    <p:sldLayoutId id="2147484440" r:id="rId1"/>
    <p:sldLayoutId id="2147484441" r:id="rId2"/>
    <p:sldLayoutId id="2147484442" r:id="rId3"/>
    <p:sldLayoutId id="2147484443" r:id="rId4"/>
    <p:sldLayoutId id="2147484444" r:id="rId5"/>
    <p:sldLayoutId id="2147484445" r:id="rId6"/>
    <p:sldLayoutId id="2147484446" r:id="rId7"/>
    <p:sldLayoutId id="2147484447" r:id="rId8"/>
    <p:sldLayoutId id="2147484448" r:id="rId9"/>
    <p:sldLayoutId id="2147484449" r:id="rId10"/>
    <p:sldLayoutId id="2147484450" r:id="rId11"/>
    <p:sldLayoutId id="2147484451" r:id="rId12"/>
    <p:sldLayoutId id="2147484452" r:id="rId13"/>
    <p:sldLayoutId id="2147484453" r:id="rId14"/>
    <p:sldLayoutId id="2147484454" r:id="rId15"/>
    <p:sldLayoutId id="214748445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0">
              <a:schemeClr val="accent1">
                <a:lumMod val="45000"/>
                <a:lumOff val="55000"/>
              </a:schemeClr>
            </a:gs>
            <a:gs pos="38000">
              <a:schemeClr val="accent1">
                <a:lumMod val="45000"/>
                <a:lumOff val="55000"/>
              </a:schemeClr>
            </a:gs>
            <a:gs pos="83500">
              <a:srgbClr val="E3F1BB"/>
            </a:gs>
            <a:gs pos="0">
              <a:srgbClr val="E0EFB3"/>
            </a:gs>
            <a:gs pos="69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755576" y="692696"/>
            <a:ext cx="6498722" cy="2142238"/>
          </a:xfrm>
        </p:spPr>
        <p:txBody>
          <a:bodyPr>
            <a:noAutofit/>
          </a:bodyPr>
          <a:lstStyle/>
          <a:p>
            <a:pPr algn="ctr"/>
            <a:r>
              <a:rPr lang="es-CO" sz="6600" b="1" dirty="0">
                <a:solidFill>
                  <a:schemeClr val="tx1"/>
                </a:solidFill>
                <a:latin typeface="Comic Sans MS" panose="030F0702030302020204" pitchFamily="66" charset="0"/>
              </a:rPr>
              <a:t>PRESUPUESTO</a:t>
            </a:r>
            <a:br>
              <a:rPr lang="es-CO" sz="6600" b="1" dirty="0">
                <a:solidFill>
                  <a:schemeClr val="tx1"/>
                </a:solidFill>
                <a:latin typeface="Comic Sans MS" panose="030F0702030302020204" pitchFamily="66" charset="0"/>
              </a:rPr>
            </a:br>
            <a:r>
              <a:rPr lang="es-CO" sz="6600" b="1" dirty="0">
                <a:solidFill>
                  <a:schemeClr val="tx1"/>
                </a:solidFill>
                <a:latin typeface="Comic Sans MS" panose="030F0702030302020204" pitchFamily="66" charset="0"/>
              </a:rPr>
              <a:t> 2026</a:t>
            </a:r>
          </a:p>
        </p:txBody>
      </p:sp>
      <p:pic>
        <p:nvPicPr>
          <p:cNvPr id="5" name="4 Imagen"/>
          <p:cNvPicPr/>
          <p:nvPr/>
        </p:nvPicPr>
        <p:blipFill>
          <a:blip r:embed="rId2" cstate="print">
            <a:extLst>
              <a:ext uri="{28A0092B-C50C-407E-A947-70E740481C1C}">
                <a14:useLocalDpi xmlns:a14="http://schemas.microsoft.com/office/drawing/2010/main" val="0"/>
              </a:ext>
            </a:extLst>
          </a:blip>
          <a:stretch>
            <a:fillRect/>
          </a:stretch>
        </p:blipFill>
        <p:spPr>
          <a:xfrm>
            <a:off x="2609782" y="2996952"/>
            <a:ext cx="2754306" cy="2562448"/>
          </a:xfrm>
          <a:prstGeom prst="rect">
            <a:avLst/>
          </a:prstGeom>
        </p:spPr>
      </p:pic>
    </p:spTree>
    <p:extLst>
      <p:ext uri="{BB962C8B-B14F-4D97-AF65-F5344CB8AC3E}">
        <p14:creationId xmlns:p14="http://schemas.microsoft.com/office/powerpoint/2010/main" val="21720819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E1852C7-D43D-4132-A7B9-9AA08407DED3}"/>
              </a:ext>
            </a:extLst>
          </p:cNvPr>
          <p:cNvSpPr>
            <a:spLocks noGrp="1"/>
          </p:cNvSpPr>
          <p:nvPr>
            <p:ph idx="1"/>
          </p:nvPr>
        </p:nvSpPr>
        <p:spPr>
          <a:xfrm>
            <a:off x="467544" y="476672"/>
            <a:ext cx="7992888" cy="5616624"/>
          </a:xfrm>
        </p:spPr>
        <p:txBody>
          <a:bodyPr>
            <a:normAutofit/>
          </a:bodyPr>
          <a:lstStyle/>
          <a:p>
            <a:pPr algn="just">
              <a:lnSpc>
                <a:spcPct val="107000"/>
              </a:lnSpc>
            </a:pPr>
            <a:r>
              <a:rPr lang="es-419" sz="3300" b="1" u="sng" dirty="0">
                <a:solidFill>
                  <a:srgbClr val="000000"/>
                </a:solidFill>
                <a:latin typeface="Arial" panose="020B0604020202020204" pitchFamily="34" charset="0"/>
                <a:ea typeface="Calibri" panose="020F0502020204030204" pitchFamily="34" charset="0"/>
              </a:rPr>
              <a:t>Bellavista</a:t>
            </a:r>
            <a:endParaRPr lang="es-419" sz="33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1350" dirty="0">
                <a:solidFill>
                  <a:srgbClr val="000000"/>
                </a:solidFill>
                <a:latin typeface="Arial" panose="020B0604020202020204" pitchFamily="34" charset="0"/>
              </a:rPr>
              <a:t>Señalizar la vía y canchas, </a:t>
            </a:r>
            <a:r>
              <a:rPr lang="es-419" sz="1350" dirty="0">
                <a:solidFill>
                  <a:srgbClr val="000000"/>
                </a:solidFill>
                <a:latin typeface="Arial" panose="020B0604020202020204" pitchFamily="34" charset="0"/>
                <a:ea typeface="Calibri" panose="020F0502020204030204" pitchFamily="34" charset="0"/>
              </a:rPr>
              <a:t>nueva señalización para la sede</a:t>
            </a:r>
            <a:endParaRPr lang="es-419" sz="135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1350" dirty="0">
                <a:solidFill>
                  <a:srgbClr val="000000"/>
                </a:solidFill>
                <a:latin typeface="Arial" panose="020B0604020202020204" pitchFamily="34" charset="0"/>
              </a:rPr>
              <a:t>Mantenimiento y reparación de la cocina del restaurante.</a:t>
            </a:r>
            <a:endParaRPr lang="es-419" sz="135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1350" dirty="0">
                <a:solidFill>
                  <a:srgbClr val="000000"/>
                </a:solidFill>
                <a:latin typeface="Arial" panose="020B0604020202020204" pitchFamily="34" charset="0"/>
              </a:rPr>
              <a:t>Encerrar el parque</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rPr>
              <a:t>Goteras de techos y cubiertas.</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ea typeface="Calibri" panose="020F0502020204030204" pitchFamily="34" charset="0"/>
              </a:rPr>
              <a:t>Adquisición de material didáctico como balones de básquetbol y fútbol, juegos de mesa, rompecabezas, cuerdas y conos.</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ea typeface="Calibri" panose="020F0502020204030204" pitchFamily="34" charset="0"/>
              </a:rPr>
              <a:t>Implementación de instrumentos musicales. </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ea typeface="Calibri" panose="020F0502020204030204" pitchFamily="34" charset="0"/>
              </a:rPr>
              <a:t>Mantenimiento de computadores y actualización de equipos tecnológicos. </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ea typeface="Calibri" panose="020F0502020204030204" pitchFamily="34" charset="0"/>
              </a:rPr>
              <a:t>Dotación de televisores. </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ea typeface="Calibri" panose="020F0502020204030204" pitchFamily="34" charset="0"/>
              </a:rPr>
              <a:t>Acceso a internet en los computadores. </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ea typeface="Calibri" panose="020F0502020204030204" pitchFamily="34" charset="0"/>
              </a:rPr>
              <a:t>Realización de una jornada pedagógica ecológica con participación de los padres de familia. </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ea typeface="Calibri" panose="020F0502020204030204" pitchFamily="34" charset="0"/>
              </a:rPr>
              <a:t>Celebración de Halloween en todas las sedes. </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ea typeface="Calibri" panose="020F0502020204030204" pitchFamily="34" charset="0"/>
              </a:rPr>
              <a:t>Dotación de un closet o espacio para guardar libros.</a:t>
            </a: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ea typeface="Calibri" panose="020F0502020204030204" pitchFamily="34" charset="0"/>
              </a:rPr>
              <a:t>Mejorar la ventilación y claridad en el área de tecnología. </a:t>
            </a:r>
            <a:endParaRPr lang="es-419" dirty="0"/>
          </a:p>
        </p:txBody>
      </p:sp>
    </p:spTree>
    <p:extLst>
      <p:ext uri="{BB962C8B-B14F-4D97-AF65-F5344CB8AC3E}">
        <p14:creationId xmlns:p14="http://schemas.microsoft.com/office/powerpoint/2010/main" val="3290241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ABDD03-C2CD-4764-BE6F-DB32B94A1361}"/>
              </a:ext>
            </a:extLst>
          </p:cNvPr>
          <p:cNvSpPr>
            <a:spLocks noGrp="1"/>
          </p:cNvSpPr>
          <p:nvPr>
            <p:ph type="title"/>
          </p:nvPr>
        </p:nvSpPr>
        <p:spPr>
          <a:xfrm>
            <a:off x="609599" y="609600"/>
            <a:ext cx="5906617" cy="947192"/>
          </a:xfrm>
        </p:spPr>
        <p:txBody>
          <a:bodyPr>
            <a:normAutofit fontScale="90000"/>
          </a:bodyPr>
          <a:lstStyle/>
          <a:p>
            <a:pPr algn="ctr"/>
            <a:r>
              <a:rPr lang="es-MX" b="1" dirty="0">
                <a:solidFill>
                  <a:schemeClr val="accent5">
                    <a:lumMod val="75000"/>
                  </a:schemeClr>
                </a:solidFill>
                <a:latin typeface="Comic Sans MS" panose="030F0702030302020204" pitchFamily="66" charset="0"/>
              </a:rPr>
              <a:t>RECURSOS DE TRANPORTE ESCOLAR: Resolución 0293 del 26 de enero 2026</a:t>
            </a:r>
            <a:endParaRPr lang="es-419" b="1" dirty="0">
              <a:solidFill>
                <a:schemeClr val="accent5">
                  <a:lumMod val="75000"/>
                </a:schemeClr>
              </a:solidFill>
              <a:latin typeface="Comic Sans MS" panose="030F0702030302020204" pitchFamily="66" charset="0"/>
            </a:endParaRPr>
          </a:p>
        </p:txBody>
      </p:sp>
      <p:sp>
        <p:nvSpPr>
          <p:cNvPr id="3" name="Marcador de contenido 2">
            <a:extLst>
              <a:ext uri="{FF2B5EF4-FFF2-40B4-BE49-F238E27FC236}">
                <a16:creationId xmlns:a16="http://schemas.microsoft.com/office/drawing/2014/main" id="{D1005719-7118-4848-9A82-51D1E4828653}"/>
              </a:ext>
            </a:extLst>
          </p:cNvPr>
          <p:cNvSpPr>
            <a:spLocks noGrp="1"/>
          </p:cNvSpPr>
          <p:nvPr>
            <p:ph idx="1"/>
          </p:nvPr>
        </p:nvSpPr>
        <p:spPr/>
        <p:txBody>
          <a:bodyPr/>
          <a:lstStyle/>
          <a:p>
            <a:pPr algn="just"/>
            <a:r>
              <a:rPr lang="es-MX" dirty="0"/>
              <a:t>Por medio de la cual se orden transferencia del fondo de servicios, para la contratación del servicio de transporte escolar, vigencia 2026</a:t>
            </a:r>
          </a:p>
          <a:p>
            <a:pPr algn="just"/>
            <a:r>
              <a:rPr lang="es-MX" dirty="0"/>
              <a:t>Se establecen 2 rutas para la IEM El Campanero.</a:t>
            </a:r>
          </a:p>
          <a:p>
            <a:pPr algn="just"/>
            <a:r>
              <a:rPr lang="es-MX" dirty="0"/>
              <a:t>Recursos de transporte escolar por un valor de $65.077.000</a:t>
            </a:r>
          </a:p>
          <a:p>
            <a:pPr algn="just"/>
            <a:r>
              <a:rPr lang="es-MX" dirty="0"/>
              <a:t>Se contrata el servicio con la empresa Expreso Suramericana de Turismo con la siguientes condiciones </a:t>
            </a:r>
          </a:p>
          <a:p>
            <a:pPr marL="0" indent="0" algn="just">
              <a:buNone/>
            </a:pPr>
            <a:r>
              <a:rPr lang="es-MX" dirty="0"/>
              <a:t>	-</a:t>
            </a:r>
            <a:r>
              <a:rPr lang="es-419" sz="1800" b="0" i="0" u="none" strike="noStrike" baseline="0" dirty="0">
                <a:latin typeface="Arial" panose="020B0604020202020204" pitchFamily="34" charset="0"/>
              </a:rPr>
              <a:t> Plazo de ejecución del contrato: 86 días académicos.</a:t>
            </a:r>
          </a:p>
          <a:p>
            <a:pPr marL="0" indent="0" algn="just">
              <a:buNone/>
            </a:pPr>
            <a:r>
              <a:rPr lang="es-419" dirty="0">
                <a:latin typeface="Arial" panose="020B0604020202020204" pitchFamily="34" charset="0"/>
              </a:rPr>
              <a:t>	- V</a:t>
            </a:r>
            <a:r>
              <a:rPr lang="es-419" sz="1800" b="0" i="0" u="none" strike="noStrike" baseline="0" dirty="0">
                <a:latin typeface="Arial" panose="020B0604020202020204" pitchFamily="34" charset="0"/>
              </a:rPr>
              <a:t>alor día por las dos rutas: $754.500</a:t>
            </a:r>
          </a:p>
          <a:p>
            <a:pPr marL="0" indent="0" algn="just">
              <a:buNone/>
            </a:pPr>
            <a:r>
              <a:rPr lang="es-419" dirty="0">
                <a:latin typeface="Arial" panose="020B0604020202020204" pitchFamily="34" charset="0"/>
              </a:rPr>
              <a:t>	- Valor contrato: $64.887.000</a:t>
            </a:r>
            <a:endParaRPr lang="es-MX" dirty="0"/>
          </a:p>
          <a:p>
            <a:endParaRPr lang="es-419" dirty="0"/>
          </a:p>
        </p:txBody>
      </p:sp>
    </p:spTree>
    <p:extLst>
      <p:ext uri="{BB962C8B-B14F-4D97-AF65-F5344CB8AC3E}">
        <p14:creationId xmlns:p14="http://schemas.microsoft.com/office/powerpoint/2010/main" val="2477442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A33831C-7911-47DA-891D-2EF6D13C0DF9}"/>
              </a:ext>
            </a:extLst>
          </p:cNvPr>
          <p:cNvSpPr>
            <a:spLocks noGrp="1"/>
          </p:cNvSpPr>
          <p:nvPr>
            <p:ph idx="1"/>
          </p:nvPr>
        </p:nvSpPr>
        <p:spPr>
          <a:xfrm>
            <a:off x="107504" y="260648"/>
            <a:ext cx="6678742" cy="1278142"/>
          </a:xfrm>
        </p:spPr>
        <p:txBody>
          <a:bodyPr>
            <a:noAutofit/>
          </a:bodyPr>
          <a:lstStyle/>
          <a:p>
            <a:pPr marL="0" indent="0" algn="ctr">
              <a:buNone/>
            </a:pPr>
            <a:r>
              <a:rPr lang="es-MX" sz="2800" b="1" dirty="0">
                <a:latin typeface="Comic Sans MS" panose="030F0702030302020204" pitchFamily="66" charset="0"/>
              </a:rPr>
              <a:t>EJECUCION PROYECTOS CALIDAD EDUCATIVA</a:t>
            </a:r>
            <a:endParaRPr lang="es-419" sz="2800" b="1" dirty="0">
              <a:latin typeface="Comic Sans MS" panose="030F0702030302020204" pitchFamily="66" charset="0"/>
            </a:endParaRPr>
          </a:p>
        </p:txBody>
      </p:sp>
      <p:graphicFrame>
        <p:nvGraphicFramePr>
          <p:cNvPr id="5" name="Tabla 4">
            <a:extLst>
              <a:ext uri="{FF2B5EF4-FFF2-40B4-BE49-F238E27FC236}">
                <a16:creationId xmlns:a16="http://schemas.microsoft.com/office/drawing/2014/main" id="{9973DE38-0685-4EB3-976D-6AA5CFC1E980}"/>
              </a:ext>
            </a:extLst>
          </p:cNvPr>
          <p:cNvGraphicFramePr>
            <a:graphicFrameLocks noGrp="1"/>
          </p:cNvGraphicFramePr>
          <p:nvPr>
            <p:extLst>
              <p:ext uri="{D42A27DB-BD31-4B8C-83A1-F6EECF244321}">
                <p14:modId xmlns:p14="http://schemas.microsoft.com/office/powerpoint/2010/main" val="579767669"/>
              </p:ext>
            </p:extLst>
          </p:nvPr>
        </p:nvGraphicFramePr>
        <p:xfrm>
          <a:off x="467544" y="1340768"/>
          <a:ext cx="6786754" cy="2490092"/>
        </p:xfrm>
        <a:graphic>
          <a:graphicData uri="http://schemas.openxmlformats.org/drawingml/2006/table">
            <a:tbl>
              <a:tblPr>
                <a:tableStyleId>{5C22544A-7EE6-4342-B048-85BDC9FD1C3A}</a:tableStyleId>
              </a:tblPr>
              <a:tblGrid>
                <a:gridCol w="1765812">
                  <a:extLst>
                    <a:ext uri="{9D8B030D-6E8A-4147-A177-3AD203B41FA5}">
                      <a16:colId xmlns:a16="http://schemas.microsoft.com/office/drawing/2014/main" val="2866386114"/>
                    </a:ext>
                  </a:extLst>
                </a:gridCol>
                <a:gridCol w="2825300">
                  <a:extLst>
                    <a:ext uri="{9D8B030D-6E8A-4147-A177-3AD203B41FA5}">
                      <a16:colId xmlns:a16="http://schemas.microsoft.com/office/drawing/2014/main" val="1005668250"/>
                    </a:ext>
                  </a:extLst>
                </a:gridCol>
                <a:gridCol w="988855">
                  <a:extLst>
                    <a:ext uri="{9D8B030D-6E8A-4147-A177-3AD203B41FA5}">
                      <a16:colId xmlns:a16="http://schemas.microsoft.com/office/drawing/2014/main" val="3913642181"/>
                    </a:ext>
                  </a:extLst>
                </a:gridCol>
                <a:gridCol w="1206787">
                  <a:extLst>
                    <a:ext uri="{9D8B030D-6E8A-4147-A177-3AD203B41FA5}">
                      <a16:colId xmlns:a16="http://schemas.microsoft.com/office/drawing/2014/main" val="3610491724"/>
                    </a:ext>
                  </a:extLst>
                </a:gridCol>
              </a:tblGrid>
              <a:tr h="257302">
                <a:tc rowSpan="9">
                  <a:txBody>
                    <a:bodyPr/>
                    <a:lstStyle/>
                    <a:p>
                      <a:pPr algn="ctr" fontAlgn="ctr"/>
                      <a:r>
                        <a:rPr lang="es-419" sz="1400" u="none" strike="noStrike" dirty="0">
                          <a:effectLst/>
                        </a:rPr>
                        <a:t>I.E.M CAMPANERO </a:t>
                      </a:r>
                      <a:endParaRPr lang="es-419" sz="1400" b="1" i="0" u="none" strike="noStrike" dirty="0">
                        <a:solidFill>
                          <a:srgbClr val="000000"/>
                        </a:solidFill>
                        <a:effectLst/>
                        <a:latin typeface="Century Gothic" panose="020B0502020202020204" pitchFamily="34" charset="0"/>
                      </a:endParaRPr>
                    </a:p>
                  </a:txBody>
                  <a:tcPr marL="4956" marR="4956" marT="4956" marB="0" anchor="ctr"/>
                </a:tc>
                <a:tc>
                  <a:txBody>
                    <a:bodyPr/>
                    <a:lstStyle/>
                    <a:p>
                      <a:pPr algn="ctr" fontAlgn="b"/>
                      <a:r>
                        <a:rPr lang="es-419" sz="1400" u="none" strike="noStrike" dirty="0">
                          <a:effectLst/>
                        </a:rPr>
                        <a:t>Res. 4753 Evaluación </a:t>
                      </a:r>
                      <a:endParaRPr lang="es-419" sz="1400" b="1" i="0" u="none" strike="noStrike" dirty="0">
                        <a:solidFill>
                          <a:srgbClr val="000000"/>
                        </a:solidFill>
                        <a:effectLst/>
                        <a:latin typeface="Century Gothic" panose="020B0502020202020204" pitchFamily="34" charset="0"/>
                      </a:endParaRPr>
                    </a:p>
                  </a:txBody>
                  <a:tcPr marL="4956" marR="4956" marT="4956" marB="0" anchor="b"/>
                </a:tc>
                <a:tc>
                  <a:txBody>
                    <a:bodyPr/>
                    <a:lstStyle/>
                    <a:p>
                      <a:pPr algn="r" fontAlgn="b"/>
                      <a:r>
                        <a:rPr lang="es-419" sz="1400" u="none" strike="noStrike">
                          <a:effectLst/>
                        </a:rPr>
                        <a:t>$ 1,500,000</a:t>
                      </a:r>
                      <a:endParaRPr lang="es-419" sz="1400" b="1" i="0" u="none" strike="noStrike">
                        <a:solidFill>
                          <a:srgbClr val="000000"/>
                        </a:solidFill>
                        <a:effectLst/>
                        <a:latin typeface="Century Gothic" panose="020B0502020202020204" pitchFamily="34" charset="0"/>
                      </a:endParaRPr>
                    </a:p>
                  </a:txBody>
                  <a:tcPr marL="4956" marR="4956" marT="4956" marB="0" anchor="b"/>
                </a:tc>
                <a:tc rowSpan="9">
                  <a:txBody>
                    <a:bodyPr/>
                    <a:lstStyle/>
                    <a:p>
                      <a:pPr algn="ctr" fontAlgn="ctr"/>
                      <a:r>
                        <a:rPr lang="es-419" sz="1400" u="none" strike="noStrike">
                          <a:effectLst/>
                        </a:rPr>
                        <a:t>$ 23,130,809</a:t>
                      </a:r>
                      <a:endParaRPr lang="es-419" sz="1400" b="1" i="0" u="none" strike="noStrike">
                        <a:solidFill>
                          <a:srgbClr val="000000"/>
                        </a:solidFill>
                        <a:effectLst/>
                        <a:latin typeface="Century Gothic" panose="020B0502020202020204" pitchFamily="34" charset="0"/>
                      </a:endParaRPr>
                    </a:p>
                  </a:txBody>
                  <a:tcPr marL="4956" marR="4956" marT="4956" marB="0" anchor="ctr"/>
                </a:tc>
                <a:extLst>
                  <a:ext uri="{0D108BD9-81ED-4DB2-BD59-A6C34878D82A}">
                    <a16:rowId xmlns:a16="http://schemas.microsoft.com/office/drawing/2014/main" val="28557884"/>
                  </a:ext>
                </a:extLst>
              </a:tr>
              <a:tr h="257302">
                <a:tc vMerge="1">
                  <a:txBody>
                    <a:bodyPr/>
                    <a:lstStyle/>
                    <a:p>
                      <a:endParaRPr lang="es-419"/>
                    </a:p>
                  </a:txBody>
                  <a:tcPr/>
                </a:tc>
                <a:tc>
                  <a:txBody>
                    <a:bodyPr/>
                    <a:lstStyle/>
                    <a:p>
                      <a:pPr algn="ctr" fontAlgn="b"/>
                      <a:r>
                        <a:rPr lang="es-419" sz="1400" u="none" strike="noStrike" dirty="0">
                          <a:effectLst/>
                        </a:rPr>
                        <a:t>Res. 6255 CIEMBRA</a:t>
                      </a:r>
                      <a:endParaRPr lang="es-419" sz="1400" b="1" i="0" u="none" strike="noStrike" dirty="0">
                        <a:solidFill>
                          <a:srgbClr val="000000"/>
                        </a:solidFill>
                        <a:effectLst/>
                        <a:latin typeface="Century Gothic" panose="020B0502020202020204" pitchFamily="34" charset="0"/>
                      </a:endParaRPr>
                    </a:p>
                  </a:txBody>
                  <a:tcPr marL="4956" marR="4956" marT="4956" marB="0" anchor="b"/>
                </a:tc>
                <a:tc>
                  <a:txBody>
                    <a:bodyPr/>
                    <a:lstStyle/>
                    <a:p>
                      <a:pPr algn="r" fontAlgn="b"/>
                      <a:r>
                        <a:rPr lang="es-419" sz="1400" u="none" strike="noStrike">
                          <a:effectLst/>
                        </a:rPr>
                        <a:t>$ 3,684,000</a:t>
                      </a:r>
                      <a:endParaRPr lang="es-419" sz="1400" b="1" i="0" u="none" strike="noStrike">
                        <a:solidFill>
                          <a:srgbClr val="000000"/>
                        </a:solidFill>
                        <a:effectLst/>
                        <a:latin typeface="Century Gothic" panose="020B0502020202020204" pitchFamily="34" charset="0"/>
                      </a:endParaRPr>
                    </a:p>
                  </a:txBody>
                  <a:tcPr marL="4956" marR="4956" marT="4956" marB="0" anchor="b"/>
                </a:tc>
                <a:tc vMerge="1">
                  <a:txBody>
                    <a:bodyPr/>
                    <a:lstStyle/>
                    <a:p>
                      <a:endParaRPr lang="es-419"/>
                    </a:p>
                  </a:txBody>
                  <a:tcPr/>
                </a:tc>
                <a:extLst>
                  <a:ext uri="{0D108BD9-81ED-4DB2-BD59-A6C34878D82A}">
                    <a16:rowId xmlns:a16="http://schemas.microsoft.com/office/drawing/2014/main" val="2274087014"/>
                  </a:ext>
                </a:extLst>
              </a:tr>
              <a:tr h="257302">
                <a:tc vMerge="1">
                  <a:txBody>
                    <a:bodyPr/>
                    <a:lstStyle/>
                    <a:p>
                      <a:endParaRPr lang="es-419"/>
                    </a:p>
                  </a:txBody>
                  <a:tcPr/>
                </a:tc>
                <a:tc>
                  <a:txBody>
                    <a:bodyPr/>
                    <a:lstStyle/>
                    <a:p>
                      <a:pPr algn="ctr" fontAlgn="b"/>
                      <a:r>
                        <a:rPr lang="es-419" sz="1400" u="none" strike="noStrike" dirty="0">
                          <a:effectLst/>
                        </a:rPr>
                        <a:t>Res. 6396 Prevención Embarazo </a:t>
                      </a:r>
                      <a:endParaRPr lang="es-419" sz="1400" b="1" i="0" u="none" strike="noStrike" dirty="0">
                        <a:solidFill>
                          <a:srgbClr val="000000"/>
                        </a:solidFill>
                        <a:effectLst/>
                        <a:latin typeface="Century Gothic" panose="020B0502020202020204" pitchFamily="34" charset="0"/>
                      </a:endParaRPr>
                    </a:p>
                  </a:txBody>
                  <a:tcPr marL="4956" marR="4956" marT="4956" marB="0" anchor="b"/>
                </a:tc>
                <a:tc>
                  <a:txBody>
                    <a:bodyPr/>
                    <a:lstStyle/>
                    <a:p>
                      <a:pPr algn="r" fontAlgn="b"/>
                      <a:r>
                        <a:rPr lang="es-419" sz="1400" u="none" strike="noStrike">
                          <a:effectLst/>
                        </a:rPr>
                        <a:t>$ 588,235</a:t>
                      </a:r>
                      <a:endParaRPr lang="es-419" sz="1400" b="1" i="0" u="none" strike="noStrike">
                        <a:solidFill>
                          <a:srgbClr val="000000"/>
                        </a:solidFill>
                        <a:effectLst/>
                        <a:latin typeface="Century Gothic" panose="020B0502020202020204" pitchFamily="34" charset="0"/>
                      </a:endParaRPr>
                    </a:p>
                  </a:txBody>
                  <a:tcPr marL="4956" marR="4956" marT="4956" marB="0" anchor="b"/>
                </a:tc>
                <a:tc vMerge="1">
                  <a:txBody>
                    <a:bodyPr/>
                    <a:lstStyle/>
                    <a:p>
                      <a:endParaRPr lang="es-419"/>
                    </a:p>
                  </a:txBody>
                  <a:tcPr/>
                </a:tc>
                <a:extLst>
                  <a:ext uri="{0D108BD9-81ED-4DB2-BD59-A6C34878D82A}">
                    <a16:rowId xmlns:a16="http://schemas.microsoft.com/office/drawing/2014/main" val="2183383441"/>
                  </a:ext>
                </a:extLst>
              </a:tr>
              <a:tr h="257302">
                <a:tc vMerge="1">
                  <a:txBody>
                    <a:bodyPr/>
                    <a:lstStyle/>
                    <a:p>
                      <a:endParaRPr lang="es-419"/>
                    </a:p>
                  </a:txBody>
                  <a:tcPr/>
                </a:tc>
                <a:tc>
                  <a:txBody>
                    <a:bodyPr/>
                    <a:lstStyle/>
                    <a:p>
                      <a:pPr algn="ctr" fontAlgn="b"/>
                      <a:r>
                        <a:rPr lang="es-419" sz="1400" u="none" strike="noStrike" dirty="0">
                          <a:effectLst/>
                        </a:rPr>
                        <a:t>Res. 6641 Educación sexual </a:t>
                      </a:r>
                      <a:endParaRPr lang="es-419" sz="1400" b="1" i="0" u="none" strike="noStrike" dirty="0">
                        <a:solidFill>
                          <a:srgbClr val="000000"/>
                        </a:solidFill>
                        <a:effectLst/>
                        <a:latin typeface="Century Gothic" panose="020B0502020202020204" pitchFamily="34" charset="0"/>
                      </a:endParaRPr>
                    </a:p>
                  </a:txBody>
                  <a:tcPr marL="4956" marR="4956" marT="4956" marB="0" anchor="b"/>
                </a:tc>
                <a:tc>
                  <a:txBody>
                    <a:bodyPr/>
                    <a:lstStyle/>
                    <a:p>
                      <a:pPr algn="r" fontAlgn="b"/>
                      <a:r>
                        <a:rPr lang="es-419" sz="1400" u="none" strike="noStrike" dirty="0">
                          <a:effectLst/>
                        </a:rPr>
                        <a:t>$ 731,700</a:t>
                      </a:r>
                      <a:endParaRPr lang="es-419" sz="1400" b="1" i="0" u="none" strike="noStrike" dirty="0">
                        <a:solidFill>
                          <a:srgbClr val="000000"/>
                        </a:solidFill>
                        <a:effectLst/>
                        <a:latin typeface="Century Gothic" panose="020B0502020202020204" pitchFamily="34" charset="0"/>
                      </a:endParaRPr>
                    </a:p>
                  </a:txBody>
                  <a:tcPr marL="4956" marR="4956" marT="4956" marB="0" anchor="b"/>
                </a:tc>
                <a:tc vMerge="1">
                  <a:txBody>
                    <a:bodyPr/>
                    <a:lstStyle/>
                    <a:p>
                      <a:endParaRPr lang="es-419"/>
                    </a:p>
                  </a:txBody>
                  <a:tcPr/>
                </a:tc>
                <a:extLst>
                  <a:ext uri="{0D108BD9-81ED-4DB2-BD59-A6C34878D82A}">
                    <a16:rowId xmlns:a16="http://schemas.microsoft.com/office/drawing/2014/main" val="3401537937"/>
                  </a:ext>
                </a:extLst>
              </a:tr>
              <a:tr h="257302">
                <a:tc vMerge="1">
                  <a:txBody>
                    <a:bodyPr/>
                    <a:lstStyle/>
                    <a:p>
                      <a:endParaRPr lang="es-419"/>
                    </a:p>
                  </a:txBody>
                  <a:tcPr/>
                </a:tc>
                <a:tc>
                  <a:txBody>
                    <a:bodyPr/>
                    <a:lstStyle/>
                    <a:p>
                      <a:pPr algn="ctr" fontAlgn="b"/>
                      <a:r>
                        <a:rPr lang="es-419" sz="1400" u="none" strike="noStrike" dirty="0">
                          <a:effectLst/>
                        </a:rPr>
                        <a:t>Res. 6347 SUMEE </a:t>
                      </a:r>
                      <a:endParaRPr lang="es-419" sz="1400" b="1" i="0" u="none" strike="noStrike" dirty="0">
                        <a:solidFill>
                          <a:srgbClr val="000000"/>
                        </a:solidFill>
                        <a:effectLst/>
                        <a:latin typeface="Century Gothic" panose="020B0502020202020204" pitchFamily="34" charset="0"/>
                      </a:endParaRPr>
                    </a:p>
                  </a:txBody>
                  <a:tcPr marL="4956" marR="4956" marT="4956" marB="0" anchor="b"/>
                </a:tc>
                <a:tc>
                  <a:txBody>
                    <a:bodyPr/>
                    <a:lstStyle/>
                    <a:p>
                      <a:pPr algn="r" fontAlgn="b"/>
                      <a:r>
                        <a:rPr lang="es-419" sz="1400" u="none" strike="noStrike" dirty="0">
                          <a:effectLst/>
                        </a:rPr>
                        <a:t>$ 2,439,024</a:t>
                      </a:r>
                      <a:endParaRPr lang="es-419" sz="1400" b="1" i="0" u="none" strike="noStrike" dirty="0">
                        <a:solidFill>
                          <a:srgbClr val="000000"/>
                        </a:solidFill>
                        <a:effectLst/>
                        <a:latin typeface="Century Gothic" panose="020B0502020202020204" pitchFamily="34" charset="0"/>
                      </a:endParaRPr>
                    </a:p>
                  </a:txBody>
                  <a:tcPr marL="4956" marR="4956" marT="4956" marB="0" anchor="b"/>
                </a:tc>
                <a:tc vMerge="1">
                  <a:txBody>
                    <a:bodyPr/>
                    <a:lstStyle/>
                    <a:p>
                      <a:endParaRPr lang="es-419"/>
                    </a:p>
                  </a:txBody>
                  <a:tcPr/>
                </a:tc>
                <a:extLst>
                  <a:ext uri="{0D108BD9-81ED-4DB2-BD59-A6C34878D82A}">
                    <a16:rowId xmlns:a16="http://schemas.microsoft.com/office/drawing/2014/main" val="1785035984"/>
                  </a:ext>
                </a:extLst>
              </a:tr>
              <a:tr h="257302">
                <a:tc vMerge="1">
                  <a:txBody>
                    <a:bodyPr/>
                    <a:lstStyle/>
                    <a:p>
                      <a:endParaRPr lang="es-419"/>
                    </a:p>
                  </a:txBody>
                  <a:tcPr/>
                </a:tc>
                <a:tc>
                  <a:txBody>
                    <a:bodyPr/>
                    <a:lstStyle/>
                    <a:p>
                      <a:pPr algn="ctr" fontAlgn="b"/>
                      <a:r>
                        <a:rPr lang="es-419" sz="1400" u="none" strike="noStrike" dirty="0">
                          <a:effectLst/>
                        </a:rPr>
                        <a:t>Res. 6397 PRAE</a:t>
                      </a:r>
                      <a:endParaRPr lang="es-419" sz="1400" b="1" i="0" u="none" strike="noStrike" dirty="0">
                        <a:solidFill>
                          <a:srgbClr val="000000"/>
                        </a:solidFill>
                        <a:effectLst/>
                        <a:latin typeface="Century Gothic" panose="020B0502020202020204" pitchFamily="34" charset="0"/>
                      </a:endParaRPr>
                    </a:p>
                  </a:txBody>
                  <a:tcPr marL="4956" marR="4956" marT="4956" marB="0" anchor="b"/>
                </a:tc>
                <a:tc>
                  <a:txBody>
                    <a:bodyPr/>
                    <a:lstStyle/>
                    <a:p>
                      <a:pPr algn="r" fontAlgn="b"/>
                      <a:r>
                        <a:rPr lang="es-419" sz="1400" u="none" strike="noStrike" dirty="0">
                          <a:effectLst/>
                        </a:rPr>
                        <a:t>$ 1,200,000</a:t>
                      </a:r>
                      <a:endParaRPr lang="es-419" sz="1400" b="1" i="0" u="none" strike="noStrike" dirty="0">
                        <a:solidFill>
                          <a:srgbClr val="000000"/>
                        </a:solidFill>
                        <a:effectLst/>
                        <a:latin typeface="Century Gothic" panose="020B0502020202020204" pitchFamily="34" charset="0"/>
                      </a:endParaRPr>
                    </a:p>
                  </a:txBody>
                  <a:tcPr marL="4956" marR="4956" marT="4956" marB="0" anchor="b"/>
                </a:tc>
                <a:tc vMerge="1">
                  <a:txBody>
                    <a:bodyPr/>
                    <a:lstStyle/>
                    <a:p>
                      <a:endParaRPr lang="es-419"/>
                    </a:p>
                  </a:txBody>
                  <a:tcPr/>
                </a:tc>
                <a:extLst>
                  <a:ext uri="{0D108BD9-81ED-4DB2-BD59-A6C34878D82A}">
                    <a16:rowId xmlns:a16="http://schemas.microsoft.com/office/drawing/2014/main" val="2468247864"/>
                  </a:ext>
                </a:extLst>
              </a:tr>
              <a:tr h="257302">
                <a:tc vMerge="1">
                  <a:txBody>
                    <a:bodyPr/>
                    <a:lstStyle/>
                    <a:p>
                      <a:endParaRPr lang="es-419"/>
                    </a:p>
                  </a:txBody>
                  <a:tcPr/>
                </a:tc>
                <a:tc>
                  <a:txBody>
                    <a:bodyPr/>
                    <a:lstStyle/>
                    <a:p>
                      <a:pPr algn="ctr" fontAlgn="b"/>
                      <a:r>
                        <a:rPr lang="es-419" sz="1400" u="none" strike="noStrike">
                          <a:effectLst/>
                        </a:rPr>
                        <a:t>Res. 6262 Convivencia Escolar  </a:t>
                      </a:r>
                      <a:endParaRPr lang="es-419" sz="1400" b="1" i="0" u="none" strike="noStrike">
                        <a:solidFill>
                          <a:srgbClr val="000000"/>
                        </a:solidFill>
                        <a:effectLst/>
                        <a:latin typeface="Century Gothic" panose="020B0502020202020204" pitchFamily="34" charset="0"/>
                      </a:endParaRPr>
                    </a:p>
                  </a:txBody>
                  <a:tcPr marL="4956" marR="4956" marT="4956" marB="0" anchor="b"/>
                </a:tc>
                <a:tc>
                  <a:txBody>
                    <a:bodyPr/>
                    <a:lstStyle/>
                    <a:p>
                      <a:pPr algn="r" fontAlgn="b"/>
                      <a:r>
                        <a:rPr lang="es-419" sz="1400" u="none" strike="noStrike" dirty="0">
                          <a:effectLst/>
                        </a:rPr>
                        <a:t>$ 5,487,850</a:t>
                      </a:r>
                      <a:endParaRPr lang="es-419" sz="1400" b="1" i="0" u="none" strike="noStrike" dirty="0">
                        <a:solidFill>
                          <a:srgbClr val="000000"/>
                        </a:solidFill>
                        <a:effectLst/>
                        <a:latin typeface="Century Gothic" panose="020B0502020202020204" pitchFamily="34" charset="0"/>
                      </a:endParaRPr>
                    </a:p>
                  </a:txBody>
                  <a:tcPr marL="4956" marR="4956" marT="4956" marB="0" anchor="b"/>
                </a:tc>
                <a:tc vMerge="1">
                  <a:txBody>
                    <a:bodyPr/>
                    <a:lstStyle/>
                    <a:p>
                      <a:endParaRPr lang="es-419"/>
                    </a:p>
                  </a:txBody>
                  <a:tcPr/>
                </a:tc>
                <a:extLst>
                  <a:ext uri="{0D108BD9-81ED-4DB2-BD59-A6C34878D82A}">
                    <a16:rowId xmlns:a16="http://schemas.microsoft.com/office/drawing/2014/main" val="3870495708"/>
                  </a:ext>
                </a:extLst>
              </a:tr>
              <a:tr h="257302">
                <a:tc vMerge="1">
                  <a:txBody>
                    <a:bodyPr/>
                    <a:lstStyle/>
                    <a:p>
                      <a:endParaRPr lang="es-419"/>
                    </a:p>
                  </a:txBody>
                  <a:tcPr/>
                </a:tc>
                <a:tc>
                  <a:txBody>
                    <a:bodyPr/>
                    <a:lstStyle/>
                    <a:p>
                      <a:pPr algn="ctr" fontAlgn="b"/>
                      <a:r>
                        <a:rPr lang="es-419" sz="1400" u="none" strike="noStrike">
                          <a:effectLst/>
                        </a:rPr>
                        <a:t>Res. 4906 Carnaval de la Alegría </a:t>
                      </a:r>
                      <a:endParaRPr lang="es-419" sz="1400" b="1" i="0" u="none" strike="noStrike">
                        <a:solidFill>
                          <a:srgbClr val="000000"/>
                        </a:solidFill>
                        <a:effectLst/>
                        <a:latin typeface="Century Gothic" panose="020B0502020202020204" pitchFamily="34" charset="0"/>
                      </a:endParaRPr>
                    </a:p>
                  </a:txBody>
                  <a:tcPr marL="4956" marR="4956" marT="4956" marB="0" anchor="b"/>
                </a:tc>
                <a:tc>
                  <a:txBody>
                    <a:bodyPr/>
                    <a:lstStyle/>
                    <a:p>
                      <a:pPr algn="r" fontAlgn="b"/>
                      <a:r>
                        <a:rPr lang="es-419" sz="1400" u="none" strike="noStrike" dirty="0">
                          <a:effectLst/>
                        </a:rPr>
                        <a:t>$ 5,000,000</a:t>
                      </a:r>
                      <a:endParaRPr lang="es-419" sz="1400" b="1" i="0" u="none" strike="noStrike" dirty="0">
                        <a:solidFill>
                          <a:srgbClr val="000000"/>
                        </a:solidFill>
                        <a:effectLst/>
                        <a:latin typeface="Century Gothic" panose="020B0502020202020204" pitchFamily="34" charset="0"/>
                      </a:endParaRPr>
                    </a:p>
                  </a:txBody>
                  <a:tcPr marL="4956" marR="4956" marT="4956" marB="0" anchor="b"/>
                </a:tc>
                <a:tc vMerge="1">
                  <a:txBody>
                    <a:bodyPr/>
                    <a:lstStyle/>
                    <a:p>
                      <a:endParaRPr lang="es-419"/>
                    </a:p>
                  </a:txBody>
                  <a:tcPr/>
                </a:tc>
                <a:extLst>
                  <a:ext uri="{0D108BD9-81ED-4DB2-BD59-A6C34878D82A}">
                    <a16:rowId xmlns:a16="http://schemas.microsoft.com/office/drawing/2014/main" val="2181773059"/>
                  </a:ext>
                </a:extLst>
              </a:tr>
              <a:tr h="257302">
                <a:tc vMerge="1">
                  <a:txBody>
                    <a:bodyPr/>
                    <a:lstStyle/>
                    <a:p>
                      <a:endParaRPr lang="es-419"/>
                    </a:p>
                  </a:txBody>
                  <a:tcPr/>
                </a:tc>
                <a:tc>
                  <a:txBody>
                    <a:bodyPr/>
                    <a:lstStyle/>
                    <a:p>
                      <a:pPr algn="ctr" fontAlgn="b"/>
                      <a:r>
                        <a:rPr lang="es-419" sz="1400" u="none" strike="noStrike" dirty="0">
                          <a:effectLst/>
                        </a:rPr>
                        <a:t>Res. 6137 Fortalecimiento PEI PIEMSA </a:t>
                      </a:r>
                      <a:endParaRPr lang="es-419" sz="1400" b="1" i="0" u="none" strike="noStrike" dirty="0">
                        <a:solidFill>
                          <a:srgbClr val="000000"/>
                        </a:solidFill>
                        <a:effectLst/>
                        <a:latin typeface="Century Gothic" panose="020B0502020202020204" pitchFamily="34" charset="0"/>
                      </a:endParaRPr>
                    </a:p>
                  </a:txBody>
                  <a:tcPr marL="4956" marR="4956" marT="4956" marB="0" anchor="b"/>
                </a:tc>
                <a:tc>
                  <a:txBody>
                    <a:bodyPr/>
                    <a:lstStyle/>
                    <a:p>
                      <a:pPr algn="r" fontAlgn="b"/>
                      <a:r>
                        <a:rPr lang="es-419" sz="1400" u="none" strike="noStrike" dirty="0">
                          <a:effectLst/>
                        </a:rPr>
                        <a:t>$ 2,500,000</a:t>
                      </a:r>
                      <a:endParaRPr lang="es-419" sz="1400" b="1" i="0" u="none" strike="noStrike" dirty="0">
                        <a:solidFill>
                          <a:srgbClr val="000000"/>
                        </a:solidFill>
                        <a:effectLst/>
                        <a:latin typeface="Century Gothic" panose="020B0502020202020204" pitchFamily="34" charset="0"/>
                      </a:endParaRPr>
                    </a:p>
                  </a:txBody>
                  <a:tcPr marL="4956" marR="4956" marT="4956" marB="0" anchor="b"/>
                </a:tc>
                <a:tc vMerge="1">
                  <a:txBody>
                    <a:bodyPr/>
                    <a:lstStyle/>
                    <a:p>
                      <a:endParaRPr lang="es-419"/>
                    </a:p>
                  </a:txBody>
                  <a:tcPr/>
                </a:tc>
                <a:extLst>
                  <a:ext uri="{0D108BD9-81ED-4DB2-BD59-A6C34878D82A}">
                    <a16:rowId xmlns:a16="http://schemas.microsoft.com/office/drawing/2014/main" val="522398907"/>
                  </a:ext>
                </a:extLst>
              </a:tr>
            </a:tbl>
          </a:graphicData>
        </a:graphic>
      </p:graphicFrame>
      <p:sp>
        <p:nvSpPr>
          <p:cNvPr id="6" name="CuadroTexto 5">
            <a:extLst>
              <a:ext uri="{FF2B5EF4-FFF2-40B4-BE49-F238E27FC236}">
                <a16:creationId xmlns:a16="http://schemas.microsoft.com/office/drawing/2014/main" id="{321DFE7C-0D6C-48F5-9BF1-2B5261B07D7C}"/>
              </a:ext>
            </a:extLst>
          </p:cNvPr>
          <p:cNvSpPr txBox="1"/>
          <p:nvPr/>
        </p:nvSpPr>
        <p:spPr>
          <a:xfrm>
            <a:off x="899592" y="4509120"/>
            <a:ext cx="6912768" cy="1200329"/>
          </a:xfrm>
          <a:prstGeom prst="rect">
            <a:avLst/>
          </a:prstGeom>
          <a:noFill/>
        </p:spPr>
        <p:txBody>
          <a:bodyPr wrap="square">
            <a:spAutoFit/>
          </a:bodyPr>
          <a:lstStyle/>
          <a:p>
            <a:r>
              <a:rPr lang="es-MX" dirty="0">
                <a:solidFill>
                  <a:srgbClr val="000000"/>
                </a:solidFill>
                <a:latin typeface="Arial" panose="020B0604020202020204" pitchFamily="34" charset="0"/>
              </a:rPr>
              <a:t>L</a:t>
            </a:r>
            <a:r>
              <a:rPr lang="es-419" dirty="0">
                <a:solidFill>
                  <a:srgbClr val="000000"/>
                </a:solidFill>
                <a:latin typeface="Arial" panose="020B0604020202020204" pitchFamily="34" charset="0"/>
              </a:rPr>
              <a:t>os proyectos ejecutados hasta la fecha:</a:t>
            </a:r>
          </a:p>
          <a:p>
            <a:endParaRPr lang="es-419" dirty="0">
              <a:solidFill>
                <a:srgbClr val="000000"/>
              </a:solidFill>
              <a:latin typeface="Arial" panose="020B0604020202020204" pitchFamily="34" charset="0"/>
            </a:endParaRPr>
          </a:p>
          <a:p>
            <a:pPr marL="285750" indent="-285750">
              <a:buFontTx/>
              <a:buChar char="-"/>
            </a:pPr>
            <a:r>
              <a:rPr lang="es-419" dirty="0">
                <a:solidFill>
                  <a:srgbClr val="000000"/>
                </a:solidFill>
                <a:latin typeface="Arial" panose="020B0604020202020204" pitchFamily="34" charset="0"/>
              </a:rPr>
              <a:t>Res. 4753 Evaluación: Televisor para el aula de grado once.</a:t>
            </a:r>
          </a:p>
          <a:p>
            <a:pPr marL="285750" indent="-285750">
              <a:buFontTx/>
              <a:buChar char="-"/>
            </a:pPr>
            <a:r>
              <a:rPr lang="es-419" dirty="0">
                <a:solidFill>
                  <a:srgbClr val="000000"/>
                </a:solidFill>
                <a:latin typeface="Arial" panose="020B0604020202020204" pitchFamily="34" charset="0"/>
              </a:rPr>
              <a:t>Res. 4906 Carnaval de la alegría: desfile septiembre  2025</a:t>
            </a:r>
            <a:endParaRPr lang="es-419" dirty="0"/>
          </a:p>
        </p:txBody>
      </p:sp>
    </p:spTree>
    <p:extLst>
      <p:ext uri="{BB962C8B-B14F-4D97-AF65-F5344CB8AC3E}">
        <p14:creationId xmlns:p14="http://schemas.microsoft.com/office/powerpoint/2010/main" val="2114622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85900" y="1214755"/>
            <a:ext cx="6172200" cy="4237118"/>
          </a:xfrm>
        </p:spPr>
        <p:txBody>
          <a:bodyPr/>
          <a:lstStyle/>
          <a:p>
            <a:pPr marL="0" indent="0">
              <a:buNone/>
            </a:pPr>
            <a:endParaRPr lang="es-CO" dirty="0"/>
          </a:p>
          <a:p>
            <a:pPr marL="0" indent="0" algn="ctr">
              <a:buNone/>
            </a:pPr>
            <a:r>
              <a:rPr lang="es-CO" sz="4800" b="1" dirty="0">
                <a:solidFill>
                  <a:schemeClr val="accent5">
                    <a:lumMod val="75000"/>
                  </a:schemeClr>
                </a:solidFill>
                <a:latin typeface="Comic Sans MS" panose="030F0702030302020204" pitchFamily="66" charset="0"/>
              </a:rPr>
              <a:t>GRACIAS POR SU</a:t>
            </a:r>
          </a:p>
          <a:p>
            <a:pPr marL="0" indent="0" algn="ctr">
              <a:buNone/>
            </a:pPr>
            <a:r>
              <a:rPr lang="es-CO" sz="4800" b="1" dirty="0">
                <a:solidFill>
                  <a:schemeClr val="accent5">
                    <a:lumMod val="75000"/>
                  </a:schemeClr>
                </a:solidFill>
                <a:latin typeface="Comic Sans MS" panose="030F0702030302020204" pitchFamily="66" charset="0"/>
              </a:rPr>
              <a:t> ATENCIÓN</a:t>
            </a:r>
          </a:p>
        </p:txBody>
      </p:sp>
      <p:pic>
        <p:nvPicPr>
          <p:cNvPr id="4" name="3 Imagen"/>
          <p:cNvPicPr/>
          <p:nvPr/>
        </p:nvPicPr>
        <p:blipFill>
          <a:blip r:embed="rId2" cstate="print">
            <a:extLst>
              <a:ext uri="{28A0092B-C50C-407E-A947-70E740481C1C}">
                <a14:useLocalDpi xmlns:a14="http://schemas.microsoft.com/office/drawing/2010/main" val="0"/>
              </a:ext>
            </a:extLst>
          </a:blip>
          <a:stretch>
            <a:fillRect/>
          </a:stretch>
        </p:blipFill>
        <p:spPr>
          <a:xfrm>
            <a:off x="3563888" y="3645024"/>
            <a:ext cx="2088232" cy="1926214"/>
          </a:xfrm>
          <a:prstGeom prst="rect">
            <a:avLst/>
          </a:prstGeom>
        </p:spPr>
      </p:pic>
    </p:spTree>
    <p:extLst>
      <p:ext uri="{BB962C8B-B14F-4D97-AF65-F5344CB8AC3E}">
        <p14:creationId xmlns:p14="http://schemas.microsoft.com/office/powerpoint/2010/main" val="2024080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A2E5FE-D8AB-4A36-BF48-97A9059E5F3B}"/>
              </a:ext>
            </a:extLst>
          </p:cNvPr>
          <p:cNvSpPr>
            <a:spLocks noGrp="1"/>
          </p:cNvSpPr>
          <p:nvPr>
            <p:ph type="title"/>
          </p:nvPr>
        </p:nvSpPr>
        <p:spPr>
          <a:xfrm>
            <a:off x="827584" y="692696"/>
            <a:ext cx="5688632" cy="1143000"/>
          </a:xfrm>
        </p:spPr>
        <p:txBody>
          <a:bodyPr>
            <a:normAutofit fontScale="90000"/>
          </a:bodyPr>
          <a:lstStyle/>
          <a:p>
            <a:pPr algn="ctr"/>
            <a:r>
              <a:rPr lang="es-419" sz="4400" b="1" dirty="0">
                <a:solidFill>
                  <a:schemeClr val="tx1"/>
                </a:solidFill>
                <a:latin typeface="Comic Sans MS" panose="030F0702030302020204" pitchFamily="66" charset="0"/>
              </a:rPr>
              <a:t>RESOLUCIÓN 8289 DE 25 MARZO</a:t>
            </a:r>
            <a:r>
              <a:rPr lang="es-419" b="1" dirty="0">
                <a:solidFill>
                  <a:schemeClr val="tx1"/>
                </a:solidFill>
                <a:latin typeface="Comic Sans MS" panose="030F0702030302020204" pitchFamily="66" charset="0"/>
              </a:rPr>
              <a:t> </a:t>
            </a:r>
            <a:r>
              <a:rPr lang="es-419" b="1" dirty="0">
                <a:solidFill>
                  <a:schemeClr val="bg1"/>
                </a:solidFill>
                <a:latin typeface="Comic Sans MS" panose="030F0702030302020204" pitchFamily="66" charset="0"/>
              </a:rPr>
              <a:t>DE 2026 DEL MEN</a:t>
            </a:r>
          </a:p>
        </p:txBody>
      </p:sp>
      <p:sp>
        <p:nvSpPr>
          <p:cNvPr id="3" name="Marcador de contenido 2">
            <a:extLst>
              <a:ext uri="{FF2B5EF4-FFF2-40B4-BE49-F238E27FC236}">
                <a16:creationId xmlns:a16="http://schemas.microsoft.com/office/drawing/2014/main" id="{50F5E24D-6A93-450B-B9FF-D6D8D54CACC2}"/>
              </a:ext>
            </a:extLst>
          </p:cNvPr>
          <p:cNvSpPr>
            <a:spLocks noGrp="1"/>
          </p:cNvSpPr>
          <p:nvPr>
            <p:ph idx="1"/>
          </p:nvPr>
        </p:nvSpPr>
        <p:spPr>
          <a:xfrm>
            <a:off x="395536" y="2204864"/>
            <a:ext cx="6984776" cy="3240360"/>
          </a:xfrm>
        </p:spPr>
        <p:txBody>
          <a:bodyPr>
            <a:normAutofit lnSpcReduction="10000"/>
          </a:bodyPr>
          <a:lstStyle/>
          <a:p>
            <a:pPr algn="l"/>
            <a:endParaRPr lang="es-419" sz="1350" dirty="0">
              <a:solidFill>
                <a:srgbClr val="000000"/>
              </a:solidFill>
              <a:latin typeface="Comic Sans MS" panose="030F0702030302020204" pitchFamily="66" charset="0"/>
            </a:endParaRPr>
          </a:p>
          <a:p>
            <a:pPr algn="just"/>
            <a:r>
              <a:rPr lang="es-419" sz="1350" dirty="0">
                <a:solidFill>
                  <a:srgbClr val="000000"/>
                </a:solidFill>
                <a:latin typeface="Comic Sans MS" panose="030F0702030302020204" pitchFamily="66" charset="0"/>
              </a:rPr>
              <a:t> </a:t>
            </a:r>
            <a:r>
              <a:rPr lang="es-419" sz="2000" dirty="0">
                <a:solidFill>
                  <a:srgbClr val="000000"/>
                </a:solidFill>
                <a:latin typeface="Comic Sans MS" panose="030F0702030302020204" pitchFamily="66" charset="0"/>
              </a:rPr>
              <a:t>Por la cual se ordena el giro de los recursos provenientes del Sistema General de Participaciones para Educación por concepto de Calidad Gratuidad Educativa a los establecimientos educativos a nivel nacional vigencia 2026. </a:t>
            </a:r>
          </a:p>
          <a:p>
            <a:pPr algn="just"/>
            <a:r>
              <a:rPr lang="es-419" sz="2000" dirty="0">
                <a:solidFill>
                  <a:srgbClr val="000000"/>
                </a:solidFill>
                <a:latin typeface="Comic Sans MS" panose="030F0702030302020204" pitchFamily="66" charset="0"/>
              </a:rPr>
              <a:t>A la IEM El Campanero le corresponde:</a:t>
            </a:r>
          </a:p>
          <a:p>
            <a:pPr algn="just"/>
            <a:endParaRPr lang="es-419" sz="2000" dirty="0">
              <a:solidFill>
                <a:srgbClr val="000000"/>
              </a:solidFill>
              <a:latin typeface="Comic Sans MS" panose="030F0702030302020204" pitchFamily="66" charset="0"/>
            </a:endParaRPr>
          </a:p>
          <a:p>
            <a:pPr marL="0" indent="0" algn="ctr">
              <a:buNone/>
            </a:pPr>
            <a:r>
              <a:rPr lang="es-419" sz="2000" dirty="0">
                <a:solidFill>
                  <a:srgbClr val="000000"/>
                </a:solidFill>
                <a:latin typeface="Comic Sans MS" panose="030F0702030302020204" pitchFamily="66" charset="0"/>
              </a:rPr>
              <a:t> </a:t>
            </a:r>
            <a:r>
              <a:rPr lang="es-419" sz="2000" b="1" u="sng" dirty="0">
                <a:solidFill>
                  <a:srgbClr val="000000"/>
                </a:solidFill>
                <a:latin typeface="Comic Sans MS" panose="030F0702030302020204" pitchFamily="66" charset="0"/>
              </a:rPr>
              <a:t>$ 28.087.771</a:t>
            </a:r>
          </a:p>
          <a:p>
            <a:pPr algn="just"/>
            <a:endParaRPr lang="es-419" dirty="0"/>
          </a:p>
        </p:txBody>
      </p:sp>
    </p:spTree>
    <p:extLst>
      <p:ext uri="{BB962C8B-B14F-4D97-AF65-F5344CB8AC3E}">
        <p14:creationId xmlns:p14="http://schemas.microsoft.com/office/powerpoint/2010/main" val="1797200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CFE0EE-EAA2-4DCB-A6EA-26F5D505D93A}"/>
              </a:ext>
            </a:extLst>
          </p:cNvPr>
          <p:cNvSpPr>
            <a:spLocks noGrp="1"/>
          </p:cNvSpPr>
          <p:nvPr>
            <p:ph type="title"/>
          </p:nvPr>
        </p:nvSpPr>
        <p:spPr>
          <a:xfrm>
            <a:off x="971600" y="3925136"/>
            <a:ext cx="4968552" cy="2065647"/>
          </a:xfrm>
        </p:spPr>
        <p:txBody>
          <a:bodyPr>
            <a:normAutofit fontScale="90000"/>
          </a:bodyPr>
          <a:lstStyle/>
          <a:p>
            <a:r>
              <a:rPr lang="es-CO" sz="2100" b="1" dirty="0">
                <a:solidFill>
                  <a:schemeClr val="tx1"/>
                </a:solidFill>
                <a:latin typeface="Comic Sans MS" panose="030F0702030302020204" pitchFamily="66" charset="0"/>
              </a:rPr>
              <a:t>-</a:t>
            </a:r>
            <a:r>
              <a:rPr lang="es-CO" sz="2100" dirty="0">
                <a:solidFill>
                  <a:schemeClr val="tx1"/>
                </a:solidFill>
                <a:latin typeface="Comic Sans MS" panose="030F0702030302020204" pitchFamily="66" charset="0"/>
              </a:rPr>
              <a:t> Presupuesto por estudiante:  </a:t>
            </a:r>
            <a:br>
              <a:rPr lang="es-CO" sz="2100" dirty="0">
                <a:solidFill>
                  <a:schemeClr val="tx1"/>
                </a:solidFill>
                <a:latin typeface="Comic Sans MS" panose="030F0702030302020204" pitchFamily="66" charset="0"/>
              </a:rPr>
            </a:br>
            <a:r>
              <a:rPr lang="es-CO" sz="2100" dirty="0">
                <a:solidFill>
                  <a:schemeClr val="tx1"/>
                </a:solidFill>
                <a:latin typeface="Comic Sans MS" panose="030F0702030302020204" pitchFamily="66" charset="0"/>
              </a:rPr>
              <a:t>$28.087.771 </a:t>
            </a:r>
            <a:r>
              <a:rPr lang="es-CO" sz="2100" b="1" dirty="0">
                <a:solidFill>
                  <a:schemeClr val="tx1"/>
                </a:solidFill>
                <a:latin typeface="Comic Sans MS" panose="030F0702030302020204" pitchFamily="66" charset="0"/>
              </a:rPr>
              <a:t>/</a:t>
            </a:r>
            <a:r>
              <a:rPr lang="es-CO" sz="2100" dirty="0">
                <a:solidFill>
                  <a:schemeClr val="tx1"/>
                </a:solidFill>
                <a:latin typeface="Comic Sans MS" panose="030F0702030302020204" pitchFamily="66" charset="0"/>
              </a:rPr>
              <a:t> 240 = $117.032</a:t>
            </a:r>
            <a:br>
              <a:rPr lang="es-CO" sz="2100" dirty="0">
                <a:solidFill>
                  <a:schemeClr val="tx1"/>
                </a:solidFill>
                <a:latin typeface="Comic Sans MS" panose="030F0702030302020204" pitchFamily="66" charset="0"/>
              </a:rPr>
            </a:br>
            <a:br>
              <a:rPr lang="es-CO" sz="2100" dirty="0">
                <a:solidFill>
                  <a:schemeClr val="tx1"/>
                </a:solidFill>
                <a:latin typeface="Comic Sans MS" panose="030F0702030302020204" pitchFamily="66" charset="0"/>
              </a:rPr>
            </a:br>
            <a:r>
              <a:rPr lang="es-CO" sz="2100" b="1" dirty="0">
                <a:solidFill>
                  <a:schemeClr val="tx1"/>
                </a:solidFill>
                <a:latin typeface="Comic Sans MS" panose="030F0702030302020204" pitchFamily="66" charset="0"/>
              </a:rPr>
              <a:t>-</a:t>
            </a:r>
            <a:r>
              <a:rPr lang="es-CO" sz="2100" dirty="0">
                <a:solidFill>
                  <a:schemeClr val="tx1"/>
                </a:solidFill>
                <a:latin typeface="Comic Sans MS" panose="030F0702030302020204" pitchFamily="66" charset="0"/>
              </a:rPr>
              <a:t> Presupuesto por sede</a:t>
            </a:r>
            <a:br>
              <a:rPr lang="es-CO" sz="2100" dirty="0">
                <a:solidFill>
                  <a:schemeClr val="tx1"/>
                </a:solidFill>
                <a:latin typeface="Comic Sans MS" panose="030F0702030302020204" pitchFamily="66" charset="0"/>
              </a:rPr>
            </a:br>
            <a:r>
              <a:rPr lang="es-CO" sz="2100" dirty="0">
                <a:solidFill>
                  <a:schemeClr val="tx1"/>
                </a:solidFill>
                <a:latin typeface="Comic Sans MS" panose="030F0702030302020204" pitchFamily="66" charset="0"/>
              </a:rPr>
              <a:t>= $117.032 * </a:t>
            </a:r>
            <a:r>
              <a:rPr lang="es-CO" sz="2100" dirty="0" err="1">
                <a:solidFill>
                  <a:schemeClr val="tx1"/>
                </a:solidFill>
                <a:latin typeface="Comic Sans MS" panose="030F0702030302020204" pitchFamily="66" charset="0"/>
              </a:rPr>
              <a:t>N°</a:t>
            </a:r>
            <a:r>
              <a:rPr lang="es-CO" sz="2100" dirty="0">
                <a:solidFill>
                  <a:schemeClr val="tx1"/>
                </a:solidFill>
                <a:latin typeface="Comic Sans MS" panose="030F0702030302020204" pitchFamily="66" charset="0"/>
              </a:rPr>
              <a:t> de estudiantes por sede</a:t>
            </a:r>
            <a:br>
              <a:rPr lang="es-CO" sz="2100" dirty="0">
                <a:solidFill>
                  <a:schemeClr val="tx1"/>
                </a:solidFill>
                <a:latin typeface="Comic Sans MS" panose="030F0702030302020204" pitchFamily="66" charset="0"/>
              </a:rPr>
            </a:br>
            <a:br>
              <a:rPr lang="es-CO" dirty="0">
                <a:solidFill>
                  <a:schemeClr val="tx1"/>
                </a:solidFill>
                <a:latin typeface="Comic Sans MS" panose="030F0702030302020204" pitchFamily="66" charset="0"/>
              </a:rPr>
            </a:br>
            <a:r>
              <a:rPr lang="es-CO" dirty="0">
                <a:solidFill>
                  <a:schemeClr val="tx1"/>
                </a:solidFill>
              </a:rPr>
              <a:t> </a:t>
            </a:r>
          </a:p>
        </p:txBody>
      </p:sp>
      <p:sp>
        <p:nvSpPr>
          <p:cNvPr id="3" name="Marcador de contenido 2">
            <a:extLst>
              <a:ext uri="{FF2B5EF4-FFF2-40B4-BE49-F238E27FC236}">
                <a16:creationId xmlns:a16="http://schemas.microsoft.com/office/drawing/2014/main" id="{00548E06-3DB2-4241-A7CB-FA2339025AA4}"/>
              </a:ext>
            </a:extLst>
          </p:cNvPr>
          <p:cNvSpPr>
            <a:spLocks noGrp="1"/>
          </p:cNvSpPr>
          <p:nvPr>
            <p:ph idx="1"/>
          </p:nvPr>
        </p:nvSpPr>
        <p:spPr>
          <a:xfrm>
            <a:off x="467543" y="626480"/>
            <a:ext cx="6156685" cy="930312"/>
          </a:xfrm>
        </p:spPr>
        <p:txBody>
          <a:bodyPr>
            <a:noAutofit/>
          </a:bodyPr>
          <a:lstStyle/>
          <a:p>
            <a:pPr marL="0" indent="0" algn="ctr">
              <a:buNone/>
            </a:pPr>
            <a:r>
              <a:rPr lang="es-CO" sz="3300" b="1" dirty="0">
                <a:latin typeface="Comic Sans MS" panose="030F0702030302020204" pitchFamily="66" charset="0"/>
              </a:rPr>
              <a:t>PRESUPUESTO POR SEDES</a:t>
            </a:r>
          </a:p>
        </p:txBody>
      </p:sp>
      <p:graphicFrame>
        <p:nvGraphicFramePr>
          <p:cNvPr id="6" name="Tabla 5">
            <a:extLst>
              <a:ext uri="{FF2B5EF4-FFF2-40B4-BE49-F238E27FC236}">
                <a16:creationId xmlns:a16="http://schemas.microsoft.com/office/drawing/2014/main" id="{6BAED7CF-1403-49AF-A88F-15F2E78E788F}"/>
              </a:ext>
            </a:extLst>
          </p:cNvPr>
          <p:cNvGraphicFramePr>
            <a:graphicFrameLocks noGrp="1"/>
          </p:cNvGraphicFramePr>
          <p:nvPr>
            <p:extLst>
              <p:ext uri="{D42A27DB-BD31-4B8C-83A1-F6EECF244321}">
                <p14:modId xmlns:p14="http://schemas.microsoft.com/office/powerpoint/2010/main" val="3023746835"/>
              </p:ext>
            </p:extLst>
          </p:nvPr>
        </p:nvGraphicFramePr>
        <p:xfrm>
          <a:off x="971600" y="1412776"/>
          <a:ext cx="5339808" cy="2448272"/>
        </p:xfrm>
        <a:graphic>
          <a:graphicData uri="http://schemas.openxmlformats.org/drawingml/2006/table">
            <a:tbl>
              <a:tblPr>
                <a:tableStyleId>{5C22544A-7EE6-4342-B048-85BDC9FD1C3A}</a:tableStyleId>
              </a:tblPr>
              <a:tblGrid>
                <a:gridCol w="2520057">
                  <a:extLst>
                    <a:ext uri="{9D8B030D-6E8A-4147-A177-3AD203B41FA5}">
                      <a16:colId xmlns:a16="http://schemas.microsoft.com/office/drawing/2014/main" val="2977092334"/>
                    </a:ext>
                  </a:extLst>
                </a:gridCol>
                <a:gridCol w="1627537">
                  <a:extLst>
                    <a:ext uri="{9D8B030D-6E8A-4147-A177-3AD203B41FA5}">
                      <a16:colId xmlns:a16="http://schemas.microsoft.com/office/drawing/2014/main" val="2913058949"/>
                    </a:ext>
                  </a:extLst>
                </a:gridCol>
                <a:gridCol w="1192214">
                  <a:extLst>
                    <a:ext uri="{9D8B030D-6E8A-4147-A177-3AD203B41FA5}">
                      <a16:colId xmlns:a16="http://schemas.microsoft.com/office/drawing/2014/main" val="2466734794"/>
                    </a:ext>
                  </a:extLst>
                </a:gridCol>
              </a:tblGrid>
              <a:tr h="421100">
                <a:tc>
                  <a:txBody>
                    <a:bodyPr/>
                    <a:lstStyle/>
                    <a:p>
                      <a:pPr algn="ctr" fontAlgn="ctr"/>
                      <a:r>
                        <a:rPr lang="es-CO" sz="1200" b="1" u="none" strike="noStrike" dirty="0">
                          <a:effectLst/>
                          <a:latin typeface="Comic Sans MS" panose="030F0702030302020204" pitchFamily="66" charset="0"/>
                        </a:rPr>
                        <a:t>MATRICULA </a:t>
                      </a:r>
                      <a:endParaRPr lang="es-CO" sz="1200" b="1" i="0" u="none" strike="noStrike" dirty="0">
                        <a:solidFill>
                          <a:srgbClr val="000000"/>
                        </a:solidFill>
                        <a:effectLst/>
                        <a:latin typeface="Comic Sans MS" panose="030F0702030302020204" pitchFamily="66" charset="0"/>
                      </a:endParaRPr>
                    </a:p>
                  </a:txBody>
                  <a:tcPr marL="4763" marR="4763" marT="4763" marB="0" anchor="ctr">
                    <a:blipFill>
                      <a:blip r:embed="rId2"/>
                      <a:tile tx="0" ty="0" sx="100000" sy="100000" flip="none" algn="tl"/>
                    </a:blipFill>
                  </a:tcPr>
                </a:tc>
                <a:tc>
                  <a:txBody>
                    <a:bodyPr/>
                    <a:lstStyle/>
                    <a:p>
                      <a:pPr algn="ctr" fontAlgn="ctr"/>
                      <a:r>
                        <a:rPr lang="es-CO" sz="1200" b="1" u="none" strike="noStrike" dirty="0" err="1">
                          <a:effectLst/>
                          <a:latin typeface="Comic Sans MS" panose="030F0702030302020204" pitchFamily="66" charset="0"/>
                        </a:rPr>
                        <a:t>N°</a:t>
                      </a:r>
                      <a:r>
                        <a:rPr lang="es-CO" sz="1200" b="1" u="none" strike="noStrike" dirty="0">
                          <a:effectLst/>
                          <a:latin typeface="Comic Sans MS" panose="030F0702030302020204" pitchFamily="66" charset="0"/>
                        </a:rPr>
                        <a:t>. DE ESTUDIANTES</a:t>
                      </a:r>
                      <a:endParaRPr lang="es-CO" sz="1200" b="1" i="0" u="none" strike="noStrike" dirty="0">
                        <a:solidFill>
                          <a:srgbClr val="000000"/>
                        </a:solidFill>
                        <a:effectLst/>
                        <a:latin typeface="Comic Sans MS" panose="030F0702030302020204" pitchFamily="66" charset="0"/>
                      </a:endParaRPr>
                    </a:p>
                  </a:txBody>
                  <a:tcPr marL="4763" marR="4763" marT="4763" marB="0" anchor="ctr">
                    <a:blipFill>
                      <a:blip r:embed="rId2"/>
                      <a:tile tx="0" ty="0" sx="100000" sy="100000" flip="none" algn="tl"/>
                    </a:blipFill>
                  </a:tcPr>
                </a:tc>
                <a:tc>
                  <a:txBody>
                    <a:bodyPr/>
                    <a:lstStyle/>
                    <a:p>
                      <a:pPr algn="ctr" fontAlgn="ctr"/>
                      <a:r>
                        <a:rPr lang="es-CO" sz="1200" b="1" u="none" strike="noStrike" dirty="0">
                          <a:effectLst/>
                          <a:latin typeface="Comic Sans MS" panose="030F0702030302020204" pitchFamily="66" charset="0"/>
                        </a:rPr>
                        <a:t>PRESUPUESTO</a:t>
                      </a:r>
                      <a:endParaRPr lang="es-CO" sz="1200" b="1" i="0" u="none" strike="noStrike" dirty="0">
                        <a:solidFill>
                          <a:srgbClr val="000000"/>
                        </a:solidFill>
                        <a:effectLst/>
                        <a:latin typeface="Comic Sans MS" panose="030F0702030302020204" pitchFamily="66" charset="0"/>
                      </a:endParaRPr>
                    </a:p>
                  </a:txBody>
                  <a:tcPr marL="4763" marR="4763" marT="4763" marB="0" anchor="ctr">
                    <a:blipFill>
                      <a:blip r:embed="rId2"/>
                      <a:tile tx="0" ty="0" sx="100000" sy="100000" flip="none" algn="tl"/>
                    </a:blipFill>
                  </a:tcPr>
                </a:tc>
                <a:extLst>
                  <a:ext uri="{0D108BD9-81ED-4DB2-BD59-A6C34878D82A}">
                    <a16:rowId xmlns:a16="http://schemas.microsoft.com/office/drawing/2014/main" val="3778254300"/>
                  </a:ext>
                </a:extLst>
              </a:tr>
              <a:tr h="296091">
                <a:tc>
                  <a:txBody>
                    <a:bodyPr/>
                    <a:lstStyle/>
                    <a:p>
                      <a:pPr algn="ctr" fontAlgn="b"/>
                      <a:r>
                        <a:rPr lang="es-CO" sz="1200" u="none" strike="noStrike" dirty="0">
                          <a:effectLst/>
                          <a:latin typeface="Comic Sans MS" panose="030F0702030302020204" pitchFamily="66" charset="0"/>
                        </a:rPr>
                        <a:t> IEM CAMPANERO</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240</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 $   28.087.771 </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extLst>
                  <a:ext uri="{0D108BD9-81ED-4DB2-BD59-A6C34878D82A}">
                    <a16:rowId xmlns:a16="http://schemas.microsoft.com/office/drawing/2014/main" val="1695578652"/>
                  </a:ext>
                </a:extLst>
              </a:tr>
              <a:tr h="296091">
                <a:tc>
                  <a:txBody>
                    <a:bodyPr/>
                    <a:lstStyle/>
                    <a:p>
                      <a:pPr algn="ctr" fontAlgn="b"/>
                      <a:r>
                        <a:rPr lang="es-CO" sz="1200" u="none" strike="noStrike" dirty="0">
                          <a:effectLst/>
                          <a:latin typeface="Comic Sans MS" panose="030F0702030302020204" pitchFamily="66" charset="0"/>
                        </a:rPr>
                        <a:t>SEDE CENTRO</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142</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 $   16.618.598 </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extLst>
                  <a:ext uri="{0D108BD9-81ED-4DB2-BD59-A6C34878D82A}">
                    <a16:rowId xmlns:a16="http://schemas.microsoft.com/office/drawing/2014/main" val="460562410"/>
                  </a:ext>
                </a:extLst>
              </a:tr>
              <a:tr h="296091">
                <a:tc>
                  <a:txBody>
                    <a:bodyPr/>
                    <a:lstStyle/>
                    <a:p>
                      <a:pPr algn="ctr" fontAlgn="b"/>
                      <a:r>
                        <a:rPr lang="es-CO" sz="1200" u="none" strike="noStrike" dirty="0">
                          <a:effectLst/>
                          <a:latin typeface="Comic Sans MS" panose="030F0702030302020204" pitchFamily="66" charset="0"/>
                        </a:rPr>
                        <a:t>SEDE SAN JOSE</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3</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 $       351.097 </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extLst>
                  <a:ext uri="{0D108BD9-81ED-4DB2-BD59-A6C34878D82A}">
                    <a16:rowId xmlns:a16="http://schemas.microsoft.com/office/drawing/2014/main" val="4213603690"/>
                  </a:ext>
                </a:extLst>
              </a:tr>
              <a:tr h="296091">
                <a:tc>
                  <a:txBody>
                    <a:bodyPr/>
                    <a:lstStyle/>
                    <a:p>
                      <a:pPr algn="ctr" fontAlgn="b"/>
                      <a:r>
                        <a:rPr lang="es-CO" sz="1200" u="none" strike="noStrike" dirty="0">
                          <a:effectLst/>
                          <a:latin typeface="Comic Sans MS" panose="030F0702030302020204" pitchFamily="66" charset="0"/>
                        </a:rPr>
                        <a:t>SEDE ALTO</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25</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 $    2.925.809 </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extLst>
                  <a:ext uri="{0D108BD9-81ED-4DB2-BD59-A6C34878D82A}">
                    <a16:rowId xmlns:a16="http://schemas.microsoft.com/office/drawing/2014/main" val="1497936212"/>
                  </a:ext>
                </a:extLst>
              </a:tr>
              <a:tr h="296091">
                <a:tc>
                  <a:txBody>
                    <a:bodyPr/>
                    <a:lstStyle/>
                    <a:p>
                      <a:pPr algn="ctr" fontAlgn="b"/>
                      <a:r>
                        <a:rPr lang="es-CO" sz="1200" u="none" strike="noStrike">
                          <a:effectLst/>
                          <a:latin typeface="Comic Sans MS" panose="030F0702030302020204" pitchFamily="66" charset="0"/>
                        </a:rPr>
                        <a:t>SEDE SAN ANTONO</a:t>
                      </a:r>
                      <a:endParaRPr lang="es-CO" sz="1200" b="0" i="0" u="none" strike="noStrike">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54</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 $     6.319.748 </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extLst>
                  <a:ext uri="{0D108BD9-81ED-4DB2-BD59-A6C34878D82A}">
                    <a16:rowId xmlns:a16="http://schemas.microsoft.com/office/drawing/2014/main" val="1005064060"/>
                  </a:ext>
                </a:extLst>
              </a:tr>
              <a:tr h="546717">
                <a:tc>
                  <a:txBody>
                    <a:bodyPr/>
                    <a:lstStyle/>
                    <a:p>
                      <a:pPr algn="ctr" fontAlgn="b"/>
                      <a:r>
                        <a:rPr lang="es-CO" sz="1200" u="none" strike="noStrike">
                          <a:effectLst/>
                          <a:latin typeface="Comic Sans MS" panose="030F0702030302020204" pitchFamily="66" charset="0"/>
                        </a:rPr>
                        <a:t>SEDE BELLAVISTA</a:t>
                      </a:r>
                      <a:endParaRPr lang="es-CO" sz="1200" b="0" i="0" u="none" strike="noStrike">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16</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tc>
                  <a:txBody>
                    <a:bodyPr/>
                    <a:lstStyle/>
                    <a:p>
                      <a:pPr algn="ctr" fontAlgn="b"/>
                      <a:r>
                        <a:rPr lang="es-CO" sz="1200" u="none" strike="noStrike" dirty="0">
                          <a:effectLst/>
                          <a:latin typeface="Comic Sans MS" panose="030F0702030302020204" pitchFamily="66" charset="0"/>
                        </a:rPr>
                        <a:t> $     1.872.518 </a:t>
                      </a:r>
                      <a:endParaRPr lang="es-CO" sz="1200" b="0" i="0" u="none" strike="noStrike" dirty="0">
                        <a:solidFill>
                          <a:srgbClr val="000000"/>
                        </a:solidFill>
                        <a:effectLst/>
                        <a:latin typeface="Comic Sans MS" panose="030F0702030302020204" pitchFamily="66" charset="0"/>
                      </a:endParaRPr>
                    </a:p>
                  </a:txBody>
                  <a:tcPr marL="4763" marR="4763" marT="4763" marB="0" anchor="b">
                    <a:solidFill>
                      <a:schemeClr val="accent1">
                        <a:lumMod val="40000"/>
                        <a:lumOff val="60000"/>
                      </a:schemeClr>
                    </a:solidFill>
                  </a:tcPr>
                </a:tc>
                <a:extLst>
                  <a:ext uri="{0D108BD9-81ED-4DB2-BD59-A6C34878D82A}">
                    <a16:rowId xmlns:a16="http://schemas.microsoft.com/office/drawing/2014/main" val="308834494"/>
                  </a:ext>
                </a:extLst>
              </a:tr>
            </a:tbl>
          </a:graphicData>
        </a:graphic>
      </p:graphicFrame>
    </p:spTree>
    <p:extLst>
      <p:ext uri="{BB962C8B-B14F-4D97-AF65-F5344CB8AC3E}">
        <p14:creationId xmlns:p14="http://schemas.microsoft.com/office/powerpoint/2010/main" val="21572743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2D56F78-D39E-46E4-90A2-F041DFDDF907}"/>
              </a:ext>
            </a:extLst>
          </p:cNvPr>
          <p:cNvSpPr>
            <a:spLocks noGrp="1"/>
          </p:cNvSpPr>
          <p:nvPr>
            <p:ph idx="1"/>
          </p:nvPr>
        </p:nvSpPr>
        <p:spPr>
          <a:xfrm>
            <a:off x="92189" y="114114"/>
            <a:ext cx="8280920" cy="1251520"/>
          </a:xfrm>
        </p:spPr>
        <p:txBody>
          <a:bodyPr>
            <a:noAutofit/>
          </a:bodyPr>
          <a:lstStyle/>
          <a:p>
            <a:pPr marL="0" indent="0" algn="ctr">
              <a:buNone/>
            </a:pPr>
            <a:endParaRPr lang="es-MX" sz="2400" dirty="0"/>
          </a:p>
          <a:p>
            <a:pPr marL="0" indent="0" algn="ctr">
              <a:buNone/>
            </a:pPr>
            <a:r>
              <a:rPr lang="es-MX" sz="4400" b="1" dirty="0">
                <a:latin typeface="Comic Sans MS" panose="030F0702030302020204" pitchFamily="66" charset="0"/>
              </a:rPr>
              <a:t>EGRESO: GASTOS FIJOS</a:t>
            </a:r>
            <a:endParaRPr lang="es-419" sz="4400" b="1" dirty="0">
              <a:latin typeface="Comic Sans MS" panose="030F0702030302020204" pitchFamily="66" charset="0"/>
            </a:endParaRPr>
          </a:p>
        </p:txBody>
      </p:sp>
      <p:graphicFrame>
        <p:nvGraphicFramePr>
          <p:cNvPr id="2" name="Tabla 1">
            <a:extLst>
              <a:ext uri="{FF2B5EF4-FFF2-40B4-BE49-F238E27FC236}">
                <a16:creationId xmlns:a16="http://schemas.microsoft.com/office/drawing/2014/main" id="{1947E2FA-164C-41C2-AB4B-E9DBCD094F12}"/>
              </a:ext>
            </a:extLst>
          </p:cNvPr>
          <p:cNvGraphicFramePr>
            <a:graphicFrameLocks noGrp="1"/>
          </p:cNvGraphicFramePr>
          <p:nvPr>
            <p:extLst>
              <p:ext uri="{D42A27DB-BD31-4B8C-83A1-F6EECF244321}">
                <p14:modId xmlns:p14="http://schemas.microsoft.com/office/powerpoint/2010/main" val="2356178122"/>
              </p:ext>
            </p:extLst>
          </p:nvPr>
        </p:nvGraphicFramePr>
        <p:xfrm>
          <a:off x="364906" y="1556792"/>
          <a:ext cx="7735486" cy="4561334"/>
        </p:xfrm>
        <a:graphic>
          <a:graphicData uri="http://schemas.openxmlformats.org/drawingml/2006/table">
            <a:tbl>
              <a:tblPr>
                <a:tableStyleId>{5C22544A-7EE6-4342-B048-85BDC9FD1C3A}</a:tableStyleId>
              </a:tblPr>
              <a:tblGrid>
                <a:gridCol w="1872208">
                  <a:extLst>
                    <a:ext uri="{9D8B030D-6E8A-4147-A177-3AD203B41FA5}">
                      <a16:colId xmlns:a16="http://schemas.microsoft.com/office/drawing/2014/main" val="1109541117"/>
                    </a:ext>
                  </a:extLst>
                </a:gridCol>
                <a:gridCol w="936104">
                  <a:extLst>
                    <a:ext uri="{9D8B030D-6E8A-4147-A177-3AD203B41FA5}">
                      <a16:colId xmlns:a16="http://schemas.microsoft.com/office/drawing/2014/main" val="3063341560"/>
                    </a:ext>
                  </a:extLst>
                </a:gridCol>
                <a:gridCol w="936104">
                  <a:extLst>
                    <a:ext uri="{9D8B030D-6E8A-4147-A177-3AD203B41FA5}">
                      <a16:colId xmlns:a16="http://schemas.microsoft.com/office/drawing/2014/main" val="1380773913"/>
                    </a:ext>
                  </a:extLst>
                </a:gridCol>
                <a:gridCol w="822718">
                  <a:extLst>
                    <a:ext uri="{9D8B030D-6E8A-4147-A177-3AD203B41FA5}">
                      <a16:colId xmlns:a16="http://schemas.microsoft.com/office/drawing/2014/main" val="1054899568"/>
                    </a:ext>
                  </a:extLst>
                </a:gridCol>
                <a:gridCol w="689450">
                  <a:extLst>
                    <a:ext uri="{9D8B030D-6E8A-4147-A177-3AD203B41FA5}">
                      <a16:colId xmlns:a16="http://schemas.microsoft.com/office/drawing/2014/main" val="2355437407"/>
                    </a:ext>
                  </a:extLst>
                </a:gridCol>
                <a:gridCol w="860056">
                  <a:extLst>
                    <a:ext uri="{9D8B030D-6E8A-4147-A177-3AD203B41FA5}">
                      <a16:colId xmlns:a16="http://schemas.microsoft.com/office/drawing/2014/main" val="2230847258"/>
                    </a:ext>
                  </a:extLst>
                </a:gridCol>
                <a:gridCol w="796128">
                  <a:extLst>
                    <a:ext uri="{9D8B030D-6E8A-4147-A177-3AD203B41FA5}">
                      <a16:colId xmlns:a16="http://schemas.microsoft.com/office/drawing/2014/main" val="1338417821"/>
                    </a:ext>
                  </a:extLst>
                </a:gridCol>
                <a:gridCol w="822718">
                  <a:extLst>
                    <a:ext uri="{9D8B030D-6E8A-4147-A177-3AD203B41FA5}">
                      <a16:colId xmlns:a16="http://schemas.microsoft.com/office/drawing/2014/main" val="1855866353"/>
                    </a:ext>
                  </a:extLst>
                </a:gridCol>
              </a:tblGrid>
              <a:tr h="551236">
                <a:tc>
                  <a:txBody>
                    <a:bodyPr/>
                    <a:lstStyle/>
                    <a:p>
                      <a:pPr algn="ctr" fontAlgn="ctr"/>
                      <a:r>
                        <a:rPr lang="es-419" sz="900" b="1" u="none" strike="noStrike" dirty="0">
                          <a:effectLst/>
                          <a:latin typeface="Comic Sans MS" panose="030F0702030302020204" pitchFamily="66" charset="0"/>
                        </a:rPr>
                        <a:t>GASTOS FIJOS</a:t>
                      </a:r>
                      <a:endParaRPr lang="es-419" sz="900" b="1" i="0" u="none" strike="noStrike" dirty="0">
                        <a:solidFill>
                          <a:srgbClr val="000000"/>
                        </a:solidFill>
                        <a:effectLst/>
                        <a:latin typeface="Comic Sans MS" panose="030F0702030302020204" pitchFamily="66" charset="0"/>
                      </a:endParaRPr>
                    </a:p>
                  </a:txBody>
                  <a:tcPr marL="5944" marR="5944" marT="5944" marB="0" anchor="ctr">
                    <a:solidFill>
                      <a:schemeClr val="accent2">
                        <a:lumMod val="40000"/>
                        <a:lumOff val="60000"/>
                      </a:schemeClr>
                    </a:solidFill>
                  </a:tcPr>
                </a:tc>
                <a:tc>
                  <a:txBody>
                    <a:bodyPr/>
                    <a:lstStyle/>
                    <a:p>
                      <a:pPr algn="ctr" fontAlgn="ctr"/>
                      <a:r>
                        <a:rPr lang="es-419" sz="900" b="1" u="none" strike="noStrike" dirty="0">
                          <a:effectLst/>
                          <a:latin typeface="Comic Sans MS" panose="030F0702030302020204" pitchFamily="66" charset="0"/>
                        </a:rPr>
                        <a:t>VALOR </a:t>
                      </a:r>
                      <a:endParaRPr lang="es-419" sz="900" b="1" i="0" u="none" strike="noStrike" dirty="0">
                        <a:solidFill>
                          <a:srgbClr val="000000"/>
                        </a:solidFill>
                        <a:effectLst/>
                        <a:latin typeface="Comic Sans MS" panose="030F0702030302020204" pitchFamily="66" charset="0"/>
                      </a:endParaRPr>
                    </a:p>
                  </a:txBody>
                  <a:tcPr marL="5944" marR="5944" marT="5944" marB="0" anchor="ctr">
                    <a:solidFill>
                      <a:schemeClr val="accent2">
                        <a:lumMod val="40000"/>
                        <a:lumOff val="60000"/>
                      </a:schemeClr>
                    </a:solidFill>
                  </a:tcPr>
                </a:tc>
                <a:tc>
                  <a:txBody>
                    <a:bodyPr/>
                    <a:lstStyle/>
                    <a:p>
                      <a:pPr algn="ctr" fontAlgn="ctr"/>
                      <a:r>
                        <a:rPr lang="es-419" sz="900" b="1" u="none" strike="noStrike" dirty="0">
                          <a:effectLst/>
                          <a:latin typeface="Comic Sans MS" panose="030F0702030302020204" pitchFamily="66" charset="0"/>
                        </a:rPr>
                        <a:t>POR </a:t>
                      </a:r>
                    </a:p>
                    <a:p>
                      <a:pPr algn="ctr" fontAlgn="ctr"/>
                      <a:r>
                        <a:rPr lang="es-419" sz="900" b="1" u="none" strike="noStrike" dirty="0">
                          <a:effectLst/>
                          <a:latin typeface="Comic Sans MS" panose="030F0702030302020204" pitchFamily="66" charset="0"/>
                        </a:rPr>
                        <a:t>ESTUDIANTE</a:t>
                      </a:r>
                      <a:endParaRPr lang="es-419" sz="900" b="1" i="0" u="none" strike="noStrike" dirty="0">
                        <a:solidFill>
                          <a:srgbClr val="000000"/>
                        </a:solidFill>
                        <a:effectLst/>
                        <a:latin typeface="Comic Sans MS" panose="030F0702030302020204" pitchFamily="66" charset="0"/>
                      </a:endParaRPr>
                    </a:p>
                  </a:txBody>
                  <a:tcPr marL="5944" marR="5944" marT="5944" marB="0" anchor="ctr">
                    <a:solidFill>
                      <a:schemeClr val="accent2">
                        <a:lumMod val="40000"/>
                        <a:lumOff val="60000"/>
                      </a:schemeClr>
                    </a:solidFill>
                  </a:tcPr>
                </a:tc>
                <a:tc>
                  <a:txBody>
                    <a:bodyPr/>
                    <a:lstStyle/>
                    <a:p>
                      <a:pPr algn="ctr" fontAlgn="ctr"/>
                      <a:r>
                        <a:rPr lang="es-419" sz="900" b="1" u="none" strike="noStrike" dirty="0">
                          <a:effectLst/>
                          <a:latin typeface="Comic Sans MS" panose="030F0702030302020204" pitchFamily="66" charset="0"/>
                        </a:rPr>
                        <a:t>CENTRO</a:t>
                      </a:r>
                      <a:endParaRPr lang="es-419" sz="900" b="1" i="0" u="none" strike="noStrike" dirty="0">
                        <a:solidFill>
                          <a:srgbClr val="000000"/>
                        </a:solidFill>
                        <a:effectLst/>
                        <a:latin typeface="Comic Sans MS" panose="030F0702030302020204" pitchFamily="66" charset="0"/>
                      </a:endParaRPr>
                    </a:p>
                  </a:txBody>
                  <a:tcPr marL="5944" marR="5944" marT="5944" marB="0" anchor="ctr">
                    <a:solidFill>
                      <a:schemeClr val="tx2">
                        <a:lumMod val="20000"/>
                        <a:lumOff val="80000"/>
                      </a:schemeClr>
                    </a:solidFill>
                  </a:tcPr>
                </a:tc>
                <a:tc>
                  <a:txBody>
                    <a:bodyPr/>
                    <a:lstStyle/>
                    <a:p>
                      <a:pPr algn="ctr" fontAlgn="ctr"/>
                      <a:r>
                        <a:rPr lang="es-419" sz="900" b="1" u="none" strike="noStrike" dirty="0">
                          <a:effectLst/>
                          <a:latin typeface="Comic Sans MS" panose="030F0702030302020204" pitchFamily="66" charset="0"/>
                        </a:rPr>
                        <a:t>SAN JOSE</a:t>
                      </a:r>
                      <a:endParaRPr lang="es-419" sz="900" b="1" i="0" u="none" strike="noStrike" dirty="0">
                        <a:solidFill>
                          <a:srgbClr val="000000"/>
                        </a:solidFill>
                        <a:effectLst/>
                        <a:latin typeface="Comic Sans MS" panose="030F0702030302020204" pitchFamily="66" charset="0"/>
                      </a:endParaRPr>
                    </a:p>
                  </a:txBody>
                  <a:tcPr marL="5944" marR="5944" marT="5944" marB="0" anchor="ctr">
                    <a:solidFill>
                      <a:schemeClr val="accent3">
                        <a:lumMod val="40000"/>
                        <a:lumOff val="60000"/>
                      </a:schemeClr>
                    </a:solidFill>
                  </a:tcPr>
                </a:tc>
                <a:tc>
                  <a:txBody>
                    <a:bodyPr/>
                    <a:lstStyle/>
                    <a:p>
                      <a:pPr algn="ctr" fontAlgn="ctr"/>
                      <a:r>
                        <a:rPr lang="es-419" sz="900" b="1" u="none" strike="noStrike" dirty="0">
                          <a:effectLst/>
                          <a:latin typeface="Comic Sans MS" panose="030F0702030302020204" pitchFamily="66" charset="0"/>
                        </a:rPr>
                        <a:t>ALTO</a:t>
                      </a:r>
                      <a:endParaRPr lang="es-419" sz="900" b="1" i="0" u="none" strike="noStrike" dirty="0">
                        <a:solidFill>
                          <a:srgbClr val="000000"/>
                        </a:solidFill>
                        <a:effectLst/>
                        <a:latin typeface="Comic Sans MS" panose="030F0702030302020204" pitchFamily="66" charset="0"/>
                      </a:endParaRPr>
                    </a:p>
                  </a:txBody>
                  <a:tcPr marL="5944" marR="5944" marT="5944" marB="0" anchor="ctr">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fontAlgn="ctr"/>
                      <a:r>
                        <a:rPr lang="es-419" sz="900" b="1" u="none" strike="noStrike" dirty="0">
                          <a:effectLst/>
                          <a:latin typeface="Comic Sans MS" panose="030F0702030302020204" pitchFamily="66" charset="0"/>
                        </a:rPr>
                        <a:t> SAN ANTONIO</a:t>
                      </a:r>
                      <a:endParaRPr lang="es-419" sz="900" b="1" i="0" u="none" strike="noStrike" dirty="0">
                        <a:solidFill>
                          <a:srgbClr val="000000"/>
                        </a:solidFill>
                        <a:effectLst/>
                        <a:latin typeface="Comic Sans MS" panose="030F0702030302020204" pitchFamily="66" charset="0"/>
                      </a:endParaRPr>
                    </a:p>
                  </a:txBody>
                  <a:tcPr marL="5944" marR="5944" marT="5944" marB="0" anchor="ctr">
                    <a:solidFill>
                      <a:schemeClr val="accent4">
                        <a:lumMod val="20000"/>
                        <a:lumOff val="80000"/>
                      </a:schemeClr>
                    </a:solidFill>
                  </a:tcPr>
                </a:tc>
                <a:tc>
                  <a:txBody>
                    <a:bodyPr/>
                    <a:lstStyle/>
                    <a:p>
                      <a:pPr algn="ctr" fontAlgn="ctr"/>
                      <a:r>
                        <a:rPr lang="es-419" sz="900" b="1" u="none" strike="noStrike" dirty="0">
                          <a:effectLst/>
                          <a:latin typeface="Comic Sans MS" panose="030F0702030302020204" pitchFamily="66" charset="0"/>
                        </a:rPr>
                        <a:t>BELLAVISTA</a:t>
                      </a:r>
                      <a:endParaRPr lang="es-419" sz="900" b="1" i="0" u="none" strike="noStrike" dirty="0">
                        <a:solidFill>
                          <a:srgbClr val="000000"/>
                        </a:solidFill>
                        <a:effectLst/>
                        <a:latin typeface="Comic Sans MS" panose="030F0702030302020204" pitchFamily="66" charset="0"/>
                      </a:endParaRPr>
                    </a:p>
                  </a:txBody>
                  <a:tcPr marL="5944" marR="5944" marT="5944" marB="0" anchor="ctr">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2432634357"/>
                  </a:ext>
                </a:extLst>
              </a:tr>
              <a:tr h="312862">
                <a:tc>
                  <a:txBody>
                    <a:bodyPr/>
                    <a:lstStyle/>
                    <a:p>
                      <a:pPr algn="ctr" fontAlgn="b"/>
                      <a:r>
                        <a:rPr lang="es-419" sz="900" u="none" strike="noStrike" dirty="0">
                          <a:effectLst/>
                          <a:latin typeface="Comic Sans MS" panose="030F0702030302020204" pitchFamily="66" charset="0"/>
                        </a:rPr>
                        <a:t>ASESORIA CONTABLE</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$ 7,000,000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$ 29,167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4,141,667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tx2">
                        <a:lumMod val="20000"/>
                        <a:lumOff val="80000"/>
                      </a:schemeClr>
                    </a:solidFill>
                  </a:tcPr>
                </a:tc>
                <a:tc>
                  <a:txBody>
                    <a:bodyPr/>
                    <a:lstStyle/>
                    <a:p>
                      <a:pPr algn="ctr" rtl="0" fontAlgn="b"/>
                      <a:r>
                        <a:rPr lang="es-419" sz="900" u="none" strike="noStrike" dirty="0">
                          <a:effectLst/>
                          <a:latin typeface="Comic Sans MS" panose="030F0702030302020204" pitchFamily="66" charset="0"/>
                        </a:rPr>
                        <a:t> $ 87,500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3">
                        <a:lumMod val="40000"/>
                        <a:lumOff val="60000"/>
                      </a:schemeClr>
                    </a:solidFill>
                  </a:tcPr>
                </a:tc>
                <a:tc>
                  <a:txBody>
                    <a:bodyPr/>
                    <a:lstStyle/>
                    <a:p>
                      <a:pPr algn="ctr" rtl="0" fontAlgn="b"/>
                      <a:r>
                        <a:rPr lang="es-419" sz="900" u="none" strike="noStrike" dirty="0">
                          <a:effectLst/>
                          <a:latin typeface="Comic Sans MS" panose="030F0702030302020204" pitchFamily="66" charset="0"/>
                        </a:rPr>
                        <a:t> $ 729,167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rtl="0" fontAlgn="b"/>
                      <a:r>
                        <a:rPr lang="es-419" sz="900" u="none" strike="noStrike" dirty="0">
                          <a:effectLst/>
                          <a:latin typeface="Comic Sans MS" panose="030F0702030302020204" pitchFamily="66" charset="0"/>
                        </a:rPr>
                        <a:t> $  1,575,000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4">
                        <a:lumMod val="20000"/>
                        <a:lumOff val="80000"/>
                      </a:schemeClr>
                    </a:solidFill>
                  </a:tcPr>
                </a:tc>
                <a:tc>
                  <a:txBody>
                    <a:bodyPr/>
                    <a:lstStyle/>
                    <a:p>
                      <a:pPr algn="ctr" fontAlgn="b"/>
                      <a:r>
                        <a:rPr lang="es-419" sz="900" u="none" strike="noStrike" dirty="0">
                          <a:effectLst/>
                          <a:latin typeface="Comic Sans MS" panose="030F0702030302020204" pitchFamily="66" charset="0"/>
                        </a:rPr>
                        <a:t> $  466,667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138506266"/>
                  </a:ext>
                </a:extLst>
              </a:tr>
              <a:tr h="360038">
                <a:tc>
                  <a:txBody>
                    <a:bodyPr/>
                    <a:lstStyle/>
                    <a:p>
                      <a:pPr algn="ctr" fontAlgn="b"/>
                      <a:r>
                        <a:rPr lang="es-419" sz="900" u="none" strike="noStrike" dirty="0">
                          <a:effectLst/>
                          <a:latin typeface="Comic Sans MS" panose="030F0702030302020204" pitchFamily="66" charset="0"/>
                        </a:rPr>
                        <a:t>RECARGA DE TINTA </a:t>
                      </a:r>
                    </a:p>
                    <a:p>
                      <a:pPr algn="ctr" fontAlgn="b"/>
                      <a:r>
                        <a:rPr lang="es-419" sz="900" u="none" strike="noStrike" dirty="0">
                          <a:effectLst/>
                          <a:latin typeface="Comic Sans MS" panose="030F0702030302020204" pitchFamily="66" charset="0"/>
                        </a:rPr>
                        <a:t>IMPRESORA</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$ 385,000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1,604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227,792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tx2">
                        <a:lumMod val="20000"/>
                        <a:lumOff val="80000"/>
                      </a:schemeClr>
                    </a:solidFill>
                  </a:tcPr>
                </a:tc>
                <a:tc>
                  <a:txBody>
                    <a:bodyPr/>
                    <a:lstStyle/>
                    <a:p>
                      <a:pPr algn="ctr" rtl="0" fontAlgn="b"/>
                      <a:r>
                        <a:rPr lang="es-419" sz="900" u="none" strike="noStrike" dirty="0">
                          <a:effectLst/>
                          <a:latin typeface="Comic Sans MS" panose="030F0702030302020204" pitchFamily="66" charset="0"/>
                        </a:rPr>
                        <a:t> $4,813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3">
                        <a:lumMod val="40000"/>
                        <a:lumOff val="60000"/>
                      </a:schemeClr>
                    </a:solidFill>
                  </a:tcPr>
                </a:tc>
                <a:tc>
                  <a:txBody>
                    <a:bodyPr/>
                    <a:lstStyle/>
                    <a:p>
                      <a:pPr algn="ctr" rtl="0" fontAlgn="b"/>
                      <a:r>
                        <a:rPr lang="es-419" sz="900" u="none" strike="noStrike" dirty="0">
                          <a:effectLst/>
                          <a:latin typeface="Comic Sans MS" panose="030F0702030302020204" pitchFamily="66" charset="0"/>
                        </a:rPr>
                        <a:t> $  40,104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rtl="0" fontAlgn="b"/>
                      <a:r>
                        <a:rPr lang="es-419" sz="900" u="none" strike="noStrike" dirty="0">
                          <a:effectLst/>
                          <a:latin typeface="Comic Sans MS" panose="030F0702030302020204" pitchFamily="66" charset="0"/>
                        </a:rPr>
                        <a:t> $  86,625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4">
                        <a:lumMod val="20000"/>
                        <a:lumOff val="80000"/>
                      </a:schemeClr>
                    </a:solidFill>
                  </a:tcPr>
                </a:tc>
                <a:tc>
                  <a:txBody>
                    <a:bodyPr/>
                    <a:lstStyle/>
                    <a:p>
                      <a:pPr algn="ctr" fontAlgn="b"/>
                      <a:r>
                        <a:rPr lang="es-419" sz="900" u="none" strike="noStrike" dirty="0">
                          <a:effectLst/>
                          <a:latin typeface="Comic Sans MS" panose="030F0702030302020204" pitchFamily="66" charset="0"/>
                        </a:rPr>
                        <a:t> $  25,667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3727550471"/>
                  </a:ext>
                </a:extLst>
              </a:tr>
              <a:tr h="312862">
                <a:tc>
                  <a:txBody>
                    <a:bodyPr/>
                    <a:lstStyle/>
                    <a:p>
                      <a:pPr algn="ctr" fontAlgn="b"/>
                      <a:r>
                        <a:rPr lang="es-419" sz="900" u="none" strike="noStrike">
                          <a:effectLst/>
                          <a:latin typeface="Comic Sans MS" panose="030F0702030302020204" pitchFamily="66" charset="0"/>
                        </a:rPr>
                        <a:t>TONER</a:t>
                      </a:r>
                      <a:endParaRPr lang="es-419" sz="900" b="0" i="0" u="none" strike="noStrike">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500,000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2,083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295,833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tx2">
                        <a:lumMod val="20000"/>
                        <a:lumOff val="80000"/>
                      </a:schemeClr>
                    </a:solidFill>
                  </a:tcPr>
                </a:tc>
                <a:tc>
                  <a:txBody>
                    <a:bodyPr/>
                    <a:lstStyle/>
                    <a:p>
                      <a:pPr algn="ctr" rtl="0" fontAlgn="b"/>
                      <a:r>
                        <a:rPr lang="es-419" sz="900" u="none" strike="noStrike" dirty="0">
                          <a:effectLst/>
                          <a:latin typeface="Comic Sans MS" panose="030F0702030302020204" pitchFamily="66" charset="0"/>
                        </a:rPr>
                        <a:t> $  6,250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3">
                        <a:lumMod val="40000"/>
                        <a:lumOff val="60000"/>
                      </a:schemeClr>
                    </a:solidFill>
                  </a:tcPr>
                </a:tc>
                <a:tc>
                  <a:txBody>
                    <a:bodyPr/>
                    <a:lstStyle/>
                    <a:p>
                      <a:pPr algn="ctr" rtl="0" fontAlgn="b"/>
                      <a:r>
                        <a:rPr lang="es-419" sz="900" u="none" strike="noStrike" dirty="0">
                          <a:effectLst/>
                          <a:latin typeface="Comic Sans MS" panose="030F0702030302020204" pitchFamily="66" charset="0"/>
                        </a:rPr>
                        <a:t> $  52,083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rtl="0" fontAlgn="b"/>
                      <a:r>
                        <a:rPr lang="es-419" sz="900" u="none" strike="noStrike" dirty="0">
                          <a:effectLst/>
                          <a:latin typeface="Comic Sans MS" panose="030F0702030302020204" pitchFamily="66" charset="0"/>
                        </a:rPr>
                        <a:t> $  112,500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4">
                        <a:lumMod val="20000"/>
                        <a:lumOff val="80000"/>
                      </a:schemeClr>
                    </a:solidFill>
                  </a:tcPr>
                </a:tc>
                <a:tc>
                  <a:txBody>
                    <a:bodyPr/>
                    <a:lstStyle/>
                    <a:p>
                      <a:pPr algn="ctr" fontAlgn="b"/>
                      <a:r>
                        <a:rPr lang="es-419" sz="900" u="none" strike="noStrike" dirty="0">
                          <a:effectLst/>
                          <a:latin typeface="Comic Sans MS" panose="030F0702030302020204" pitchFamily="66" charset="0"/>
                        </a:rPr>
                        <a:t> $  33,333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2928532941"/>
                  </a:ext>
                </a:extLst>
              </a:tr>
              <a:tr h="407218">
                <a:tc>
                  <a:txBody>
                    <a:bodyPr/>
                    <a:lstStyle/>
                    <a:p>
                      <a:pPr algn="ctr" fontAlgn="b"/>
                      <a:r>
                        <a:rPr lang="es-419" sz="900" u="none" strike="noStrike" dirty="0">
                          <a:effectLst/>
                          <a:latin typeface="Comic Sans MS" panose="030F0702030302020204" pitchFamily="66" charset="0"/>
                        </a:rPr>
                        <a:t>PAPELERIA (DIPLOMAS, </a:t>
                      </a:r>
                    </a:p>
                    <a:p>
                      <a:pPr algn="ctr" fontAlgn="b"/>
                      <a:r>
                        <a:rPr lang="es-419" sz="900" u="none" strike="noStrike" dirty="0">
                          <a:effectLst/>
                          <a:latin typeface="Comic Sans MS" panose="030F0702030302020204" pitchFamily="66" charset="0"/>
                        </a:rPr>
                        <a:t>RESMAS, CARPATEAS)</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$ 1,500,000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6,250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887,500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tx2">
                        <a:lumMod val="20000"/>
                        <a:lumOff val="80000"/>
                      </a:schemeClr>
                    </a:solidFill>
                  </a:tcPr>
                </a:tc>
                <a:tc>
                  <a:txBody>
                    <a:bodyPr/>
                    <a:lstStyle/>
                    <a:p>
                      <a:pPr algn="ctr" rtl="0" fontAlgn="b"/>
                      <a:r>
                        <a:rPr lang="es-419" sz="900" u="none" strike="noStrike" dirty="0">
                          <a:effectLst/>
                          <a:latin typeface="Comic Sans MS" panose="030F0702030302020204" pitchFamily="66" charset="0"/>
                        </a:rPr>
                        <a:t> $  18,750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3">
                        <a:lumMod val="40000"/>
                        <a:lumOff val="60000"/>
                      </a:schemeClr>
                    </a:solidFill>
                  </a:tcPr>
                </a:tc>
                <a:tc>
                  <a:txBody>
                    <a:bodyPr/>
                    <a:lstStyle/>
                    <a:p>
                      <a:pPr algn="ctr" rtl="0" fontAlgn="b"/>
                      <a:r>
                        <a:rPr lang="es-419" sz="900" u="none" strike="noStrike" dirty="0">
                          <a:effectLst/>
                          <a:latin typeface="Comic Sans MS" panose="030F0702030302020204" pitchFamily="66" charset="0"/>
                        </a:rPr>
                        <a:t> $ 156,250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rtl="0" fontAlgn="b"/>
                      <a:r>
                        <a:rPr lang="es-419" sz="900" u="none" strike="noStrike" dirty="0">
                          <a:effectLst/>
                          <a:latin typeface="Comic Sans MS" panose="030F0702030302020204" pitchFamily="66" charset="0"/>
                        </a:rPr>
                        <a:t> $ 337,500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4">
                        <a:lumMod val="20000"/>
                        <a:lumOff val="80000"/>
                      </a:schemeClr>
                    </a:solidFill>
                  </a:tcPr>
                </a:tc>
                <a:tc>
                  <a:txBody>
                    <a:bodyPr/>
                    <a:lstStyle/>
                    <a:p>
                      <a:pPr algn="ctr" fontAlgn="b"/>
                      <a:r>
                        <a:rPr lang="es-419" sz="900" u="none" strike="noStrike" dirty="0">
                          <a:effectLst/>
                          <a:latin typeface="Comic Sans MS" panose="030F0702030302020204" pitchFamily="66" charset="0"/>
                        </a:rPr>
                        <a:t> $ 100,000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1009552786"/>
                  </a:ext>
                </a:extLst>
              </a:tr>
              <a:tr h="312862">
                <a:tc>
                  <a:txBody>
                    <a:bodyPr/>
                    <a:lstStyle/>
                    <a:p>
                      <a:pPr algn="ctr" fontAlgn="b"/>
                      <a:r>
                        <a:rPr lang="es-419" sz="900" u="none" strike="noStrike" dirty="0">
                          <a:effectLst/>
                          <a:latin typeface="Comic Sans MS" panose="030F0702030302020204" pitchFamily="66" charset="0"/>
                        </a:rPr>
                        <a:t>INTERNET SEDE CENTRO</a:t>
                      </a:r>
                    </a:p>
                    <a:p>
                      <a:pPr algn="ctr" fontAlgn="b"/>
                      <a:r>
                        <a:rPr lang="es-419" sz="900" u="none" strike="noStrike" dirty="0">
                          <a:effectLst/>
                          <a:latin typeface="Comic Sans MS" panose="030F0702030302020204" pitchFamily="66" charset="0"/>
                        </a:rPr>
                        <a:t> Y SAN ANTONIO</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1,483,000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7,566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1,074,418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tx2">
                        <a:lumMod val="20000"/>
                        <a:lumOff val="80000"/>
                      </a:schemeClr>
                    </a:solidFill>
                  </a:tcPr>
                </a:tc>
                <a:tc>
                  <a:txBody>
                    <a:bodyPr/>
                    <a:lstStyle/>
                    <a:p>
                      <a:pPr algn="ctr" rtl="0" fontAlgn="b"/>
                      <a:r>
                        <a:rPr lang="es-419" sz="900" u="none" strike="noStrike" dirty="0">
                          <a:effectLst/>
                          <a:latin typeface="Comic Sans MS" panose="030F0702030302020204" pitchFamily="66" charset="0"/>
                        </a:rPr>
                        <a:t> $    -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3">
                        <a:lumMod val="40000"/>
                        <a:lumOff val="60000"/>
                      </a:schemeClr>
                    </a:solidFill>
                  </a:tcPr>
                </a:tc>
                <a:tc>
                  <a:txBody>
                    <a:bodyPr/>
                    <a:lstStyle/>
                    <a:p>
                      <a:pPr algn="ctr" rtl="0" fontAlgn="b"/>
                      <a:r>
                        <a:rPr lang="es-419" sz="900" u="none" strike="noStrike" dirty="0">
                          <a:effectLst/>
                          <a:latin typeface="Comic Sans MS" panose="030F0702030302020204" pitchFamily="66" charset="0"/>
                        </a:rPr>
                        <a:t> $     -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rtl="0" fontAlgn="b"/>
                      <a:r>
                        <a:rPr lang="es-419" sz="900" u="none" strike="noStrike" dirty="0">
                          <a:effectLst/>
                          <a:latin typeface="Comic Sans MS" panose="030F0702030302020204" pitchFamily="66" charset="0"/>
                        </a:rPr>
                        <a:t> $  408,582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4">
                        <a:lumMod val="20000"/>
                        <a:lumOff val="80000"/>
                      </a:schemeClr>
                    </a:solidFill>
                  </a:tcPr>
                </a:tc>
                <a:tc>
                  <a:txBody>
                    <a:bodyPr/>
                    <a:lstStyle/>
                    <a:p>
                      <a:pPr algn="ctr" fontAlgn="b"/>
                      <a:r>
                        <a:rPr lang="es-419" sz="900" u="none" strike="noStrike" dirty="0">
                          <a:effectLst/>
                          <a:latin typeface="Comic Sans MS" panose="030F0702030302020204" pitchFamily="66" charset="0"/>
                        </a:rPr>
                        <a:t> $  -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871169866"/>
                  </a:ext>
                </a:extLst>
              </a:tr>
              <a:tr h="312862">
                <a:tc>
                  <a:txBody>
                    <a:bodyPr/>
                    <a:lstStyle/>
                    <a:p>
                      <a:pPr algn="ctr" fontAlgn="b"/>
                      <a:r>
                        <a:rPr lang="es-419" sz="900" u="none" strike="noStrike">
                          <a:effectLst/>
                          <a:latin typeface="Comic Sans MS" panose="030F0702030302020204" pitchFamily="66" charset="0"/>
                        </a:rPr>
                        <a:t>4 MEMORIAS SEDE CENTRO</a:t>
                      </a:r>
                      <a:endParaRPr lang="es-419" sz="900" b="0" i="0" u="none" strike="noStrike">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500,000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3,521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500,000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tx2">
                        <a:lumMod val="20000"/>
                        <a:lumOff val="80000"/>
                      </a:schemeClr>
                    </a:solidFill>
                  </a:tcPr>
                </a:tc>
                <a:tc>
                  <a:txBody>
                    <a:bodyPr/>
                    <a:lstStyle/>
                    <a:p>
                      <a:pPr algn="ctr" rtl="0" fontAlgn="b"/>
                      <a:r>
                        <a:rPr lang="es-419" sz="900" u="none" strike="noStrike" dirty="0">
                          <a:effectLst/>
                          <a:latin typeface="Comic Sans MS" panose="030F0702030302020204" pitchFamily="66" charset="0"/>
                        </a:rPr>
                        <a:t> $    -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3">
                        <a:lumMod val="40000"/>
                        <a:lumOff val="60000"/>
                      </a:schemeClr>
                    </a:solidFill>
                  </a:tcPr>
                </a:tc>
                <a:tc>
                  <a:txBody>
                    <a:bodyPr/>
                    <a:lstStyle/>
                    <a:p>
                      <a:pPr algn="ctr" rtl="0" fontAlgn="b"/>
                      <a:r>
                        <a:rPr lang="es-419" sz="900" u="none" strike="noStrike" dirty="0">
                          <a:effectLst/>
                          <a:latin typeface="Comic Sans MS" panose="030F0702030302020204" pitchFamily="66" charset="0"/>
                        </a:rPr>
                        <a:t> $    -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rtl="0" fontAlgn="b"/>
                      <a:r>
                        <a:rPr lang="es-419" sz="900" u="none" strike="noStrike" dirty="0">
                          <a:effectLst/>
                          <a:latin typeface="Comic Sans MS" panose="030F0702030302020204" pitchFamily="66" charset="0"/>
                        </a:rPr>
                        <a:t> $  -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4">
                        <a:lumMod val="20000"/>
                        <a:lumOff val="80000"/>
                      </a:schemeClr>
                    </a:solidFill>
                  </a:tcPr>
                </a:tc>
                <a:tc>
                  <a:txBody>
                    <a:bodyPr/>
                    <a:lstStyle/>
                    <a:p>
                      <a:pPr algn="ctr" fontAlgn="b"/>
                      <a:r>
                        <a:rPr lang="es-419" sz="900" u="none" strike="noStrike" dirty="0">
                          <a:effectLst/>
                          <a:latin typeface="Comic Sans MS" panose="030F0702030302020204" pitchFamily="66" charset="0"/>
                        </a:rPr>
                        <a:t> $  -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3650796490"/>
                  </a:ext>
                </a:extLst>
              </a:tr>
              <a:tr h="312862">
                <a:tc>
                  <a:txBody>
                    <a:bodyPr/>
                    <a:lstStyle/>
                    <a:p>
                      <a:pPr algn="ctr" fontAlgn="b"/>
                      <a:r>
                        <a:rPr lang="es-419" sz="900" u="none" strike="noStrike" dirty="0">
                          <a:effectLst/>
                          <a:latin typeface="Comic Sans MS" panose="030F0702030302020204" pitchFamily="66" charset="0"/>
                        </a:rPr>
                        <a:t>ARREGLO DE COMPUTADORES</a:t>
                      </a:r>
                    </a:p>
                    <a:p>
                      <a:pPr algn="ctr" fontAlgn="b"/>
                      <a:r>
                        <a:rPr lang="es-419" sz="900" u="none" strike="noStrike" dirty="0">
                          <a:effectLst/>
                          <a:latin typeface="Comic Sans MS" panose="030F0702030302020204" pitchFamily="66" charset="0"/>
                        </a:rPr>
                        <a:t> SEDE CENTRO</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$ 600,000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4,225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600,000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tx2">
                        <a:lumMod val="20000"/>
                        <a:lumOff val="80000"/>
                      </a:schemeClr>
                    </a:solidFill>
                  </a:tcPr>
                </a:tc>
                <a:tc>
                  <a:txBody>
                    <a:bodyPr/>
                    <a:lstStyle/>
                    <a:p>
                      <a:pPr algn="ctr" rtl="0" fontAlgn="b"/>
                      <a:r>
                        <a:rPr lang="es-419" sz="900" u="none" strike="noStrike" dirty="0">
                          <a:effectLst/>
                          <a:latin typeface="Comic Sans MS" panose="030F0702030302020204" pitchFamily="66" charset="0"/>
                        </a:rPr>
                        <a:t> $   -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3">
                        <a:lumMod val="40000"/>
                        <a:lumOff val="60000"/>
                      </a:schemeClr>
                    </a:solidFill>
                  </a:tcPr>
                </a:tc>
                <a:tc>
                  <a:txBody>
                    <a:bodyPr/>
                    <a:lstStyle/>
                    <a:p>
                      <a:pPr algn="ctr" rtl="0" fontAlgn="b"/>
                      <a:r>
                        <a:rPr lang="es-419" sz="900" u="none" strike="noStrike" dirty="0">
                          <a:effectLst/>
                          <a:latin typeface="Comic Sans MS" panose="030F0702030302020204" pitchFamily="66" charset="0"/>
                        </a:rPr>
                        <a:t> $   -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rtl="0" fontAlgn="b"/>
                      <a:r>
                        <a:rPr lang="es-419" sz="900" u="none" strike="noStrike" dirty="0">
                          <a:effectLst/>
                          <a:latin typeface="Comic Sans MS" panose="030F0702030302020204" pitchFamily="66" charset="0"/>
                        </a:rPr>
                        <a:t> $  -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4">
                        <a:lumMod val="20000"/>
                        <a:lumOff val="80000"/>
                      </a:schemeClr>
                    </a:solidFill>
                  </a:tcPr>
                </a:tc>
                <a:tc>
                  <a:txBody>
                    <a:bodyPr/>
                    <a:lstStyle/>
                    <a:p>
                      <a:pPr algn="ctr" fontAlgn="b"/>
                      <a:r>
                        <a:rPr lang="es-419" sz="900" u="none" strike="noStrike" dirty="0">
                          <a:effectLst/>
                          <a:latin typeface="Comic Sans MS" panose="030F0702030302020204" pitchFamily="66" charset="0"/>
                        </a:rPr>
                        <a:t> $  -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1276604104"/>
                  </a:ext>
                </a:extLst>
              </a:tr>
              <a:tr h="357558">
                <a:tc>
                  <a:txBody>
                    <a:bodyPr/>
                    <a:lstStyle/>
                    <a:p>
                      <a:pPr algn="ctr" fontAlgn="b"/>
                      <a:r>
                        <a:rPr lang="es-419" sz="900" u="none" strike="noStrike" dirty="0">
                          <a:effectLst/>
                          <a:latin typeface="Comic Sans MS" panose="030F0702030302020204" pitchFamily="66" charset="0"/>
                        </a:rPr>
                        <a:t>FUMIGACION CONTROL</a:t>
                      </a:r>
                    </a:p>
                    <a:p>
                      <a:pPr algn="ctr" fontAlgn="b"/>
                      <a:r>
                        <a:rPr lang="es-419" sz="900" u="none" strike="noStrike" dirty="0">
                          <a:effectLst/>
                          <a:latin typeface="Comic Sans MS" panose="030F0702030302020204" pitchFamily="66" charset="0"/>
                        </a:rPr>
                        <a:t> DE PLAGAS</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690,000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2,875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$ 408,250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tx2">
                        <a:lumMod val="20000"/>
                        <a:lumOff val="80000"/>
                      </a:schemeClr>
                    </a:solidFill>
                  </a:tcPr>
                </a:tc>
                <a:tc>
                  <a:txBody>
                    <a:bodyPr/>
                    <a:lstStyle/>
                    <a:p>
                      <a:pPr algn="ctr" rtl="0" fontAlgn="b"/>
                      <a:r>
                        <a:rPr lang="es-419" sz="900" u="none" strike="noStrike" dirty="0">
                          <a:effectLst/>
                          <a:latin typeface="Comic Sans MS" panose="030F0702030302020204" pitchFamily="66" charset="0"/>
                        </a:rPr>
                        <a:t> $ 8,625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3">
                        <a:lumMod val="40000"/>
                        <a:lumOff val="60000"/>
                      </a:schemeClr>
                    </a:solidFill>
                  </a:tcPr>
                </a:tc>
                <a:tc>
                  <a:txBody>
                    <a:bodyPr/>
                    <a:lstStyle/>
                    <a:p>
                      <a:pPr algn="ctr" rtl="0" fontAlgn="b"/>
                      <a:r>
                        <a:rPr lang="es-419" sz="900" u="none" strike="noStrike" dirty="0">
                          <a:effectLst/>
                          <a:latin typeface="Comic Sans MS" panose="030F0702030302020204" pitchFamily="66" charset="0"/>
                        </a:rPr>
                        <a:t> $   71,875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rtl="0" fontAlgn="b"/>
                      <a:r>
                        <a:rPr lang="es-419" sz="900" u="none" strike="noStrike" dirty="0">
                          <a:effectLst/>
                          <a:latin typeface="Comic Sans MS" panose="030F0702030302020204" pitchFamily="66" charset="0"/>
                        </a:rPr>
                        <a:t> $ 155,250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4">
                        <a:lumMod val="20000"/>
                        <a:lumOff val="80000"/>
                      </a:schemeClr>
                    </a:solidFill>
                  </a:tcPr>
                </a:tc>
                <a:tc>
                  <a:txBody>
                    <a:bodyPr/>
                    <a:lstStyle/>
                    <a:p>
                      <a:pPr algn="ctr" fontAlgn="b"/>
                      <a:r>
                        <a:rPr lang="es-419" sz="900" u="none" strike="noStrike" dirty="0">
                          <a:effectLst/>
                          <a:latin typeface="Comic Sans MS" panose="030F0702030302020204" pitchFamily="66" charset="0"/>
                        </a:rPr>
                        <a:t> $ 46,000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930293125"/>
                  </a:ext>
                </a:extLst>
              </a:tr>
              <a:tr h="312862">
                <a:tc>
                  <a:txBody>
                    <a:bodyPr/>
                    <a:lstStyle/>
                    <a:p>
                      <a:pPr algn="ctr" fontAlgn="b"/>
                      <a:r>
                        <a:rPr lang="es-419" sz="900" u="none" strike="noStrike">
                          <a:effectLst/>
                          <a:latin typeface="Comic Sans MS" panose="030F0702030302020204" pitchFamily="66" charset="0"/>
                        </a:rPr>
                        <a:t>PROGRAMA DE NOTAS Y EVALUACION</a:t>
                      </a:r>
                      <a:endParaRPr lang="es-419" sz="900" b="0" i="0" u="none" strike="noStrike">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$1,560,000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6,500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$ 923,000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tx2">
                        <a:lumMod val="20000"/>
                        <a:lumOff val="80000"/>
                      </a:schemeClr>
                    </a:solidFill>
                  </a:tcPr>
                </a:tc>
                <a:tc>
                  <a:txBody>
                    <a:bodyPr/>
                    <a:lstStyle/>
                    <a:p>
                      <a:pPr algn="ctr" rtl="0" fontAlgn="b"/>
                      <a:r>
                        <a:rPr lang="es-419" sz="900" u="none" strike="noStrike" dirty="0">
                          <a:effectLst/>
                          <a:latin typeface="Comic Sans MS" panose="030F0702030302020204" pitchFamily="66" charset="0"/>
                        </a:rPr>
                        <a:t> $  19,500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3">
                        <a:lumMod val="40000"/>
                        <a:lumOff val="60000"/>
                      </a:schemeClr>
                    </a:solidFill>
                  </a:tcPr>
                </a:tc>
                <a:tc>
                  <a:txBody>
                    <a:bodyPr/>
                    <a:lstStyle/>
                    <a:p>
                      <a:pPr algn="ctr" rtl="0" fontAlgn="b"/>
                      <a:r>
                        <a:rPr lang="es-419" sz="900" u="none" strike="noStrike" dirty="0">
                          <a:effectLst/>
                          <a:latin typeface="Comic Sans MS" panose="030F0702030302020204" pitchFamily="66" charset="0"/>
                        </a:rPr>
                        <a:t> $ 162,500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rtl="0" fontAlgn="b"/>
                      <a:r>
                        <a:rPr lang="es-419" sz="900" u="none" strike="noStrike" dirty="0">
                          <a:effectLst/>
                          <a:latin typeface="Comic Sans MS" panose="030F0702030302020204" pitchFamily="66" charset="0"/>
                        </a:rPr>
                        <a:t> $  351,000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4">
                        <a:lumMod val="20000"/>
                        <a:lumOff val="80000"/>
                      </a:schemeClr>
                    </a:solidFill>
                  </a:tcPr>
                </a:tc>
                <a:tc>
                  <a:txBody>
                    <a:bodyPr/>
                    <a:lstStyle/>
                    <a:p>
                      <a:pPr algn="ctr" fontAlgn="b"/>
                      <a:r>
                        <a:rPr lang="es-419" sz="900" u="none" strike="noStrike" dirty="0">
                          <a:effectLst/>
                          <a:latin typeface="Comic Sans MS" panose="030F0702030302020204" pitchFamily="66" charset="0"/>
                        </a:rPr>
                        <a:t> $ 104,000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3360488874"/>
                  </a:ext>
                </a:extLst>
              </a:tr>
              <a:tr h="312862">
                <a:tc>
                  <a:txBody>
                    <a:bodyPr/>
                    <a:lstStyle/>
                    <a:p>
                      <a:pPr algn="ctr" fontAlgn="b"/>
                      <a:r>
                        <a:rPr lang="es-419" sz="900" u="none" strike="noStrike">
                          <a:effectLst/>
                          <a:latin typeface="Comic Sans MS" panose="030F0702030302020204" pitchFamily="66" charset="0"/>
                        </a:rPr>
                        <a:t>POLIZA DE AMPARO</a:t>
                      </a:r>
                      <a:endParaRPr lang="es-419" sz="900" b="0" i="0" u="none" strike="noStrike">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$ 1,448,013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6,033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856,741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tx2">
                        <a:lumMod val="20000"/>
                        <a:lumOff val="80000"/>
                      </a:schemeClr>
                    </a:solidFill>
                  </a:tcPr>
                </a:tc>
                <a:tc>
                  <a:txBody>
                    <a:bodyPr/>
                    <a:lstStyle/>
                    <a:p>
                      <a:pPr algn="ctr" rtl="0" fontAlgn="b"/>
                      <a:r>
                        <a:rPr lang="es-419" sz="900" u="none" strike="noStrike" dirty="0">
                          <a:effectLst/>
                          <a:latin typeface="Comic Sans MS" panose="030F0702030302020204" pitchFamily="66" charset="0"/>
                        </a:rPr>
                        <a:t> $  18,100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3">
                        <a:lumMod val="40000"/>
                        <a:lumOff val="60000"/>
                      </a:schemeClr>
                    </a:solidFill>
                  </a:tcPr>
                </a:tc>
                <a:tc>
                  <a:txBody>
                    <a:bodyPr/>
                    <a:lstStyle/>
                    <a:p>
                      <a:pPr algn="ctr" rtl="0" fontAlgn="b"/>
                      <a:r>
                        <a:rPr lang="es-419" sz="900" u="none" strike="noStrike" dirty="0">
                          <a:effectLst/>
                          <a:latin typeface="Comic Sans MS" panose="030F0702030302020204" pitchFamily="66" charset="0"/>
                        </a:rPr>
                        <a:t> $  150,835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rtl="0" fontAlgn="b"/>
                      <a:r>
                        <a:rPr lang="es-419" sz="900" u="none" strike="noStrike" dirty="0">
                          <a:effectLst/>
                          <a:latin typeface="Comic Sans MS" panose="030F0702030302020204" pitchFamily="66" charset="0"/>
                        </a:rPr>
                        <a:t> $ 325,803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4">
                        <a:lumMod val="20000"/>
                        <a:lumOff val="80000"/>
                      </a:schemeClr>
                    </a:solidFill>
                  </a:tcPr>
                </a:tc>
                <a:tc>
                  <a:txBody>
                    <a:bodyPr/>
                    <a:lstStyle/>
                    <a:p>
                      <a:pPr algn="ctr" fontAlgn="b"/>
                      <a:r>
                        <a:rPr lang="es-419" sz="900" u="none" strike="noStrike" dirty="0">
                          <a:effectLst/>
                          <a:latin typeface="Comic Sans MS" panose="030F0702030302020204" pitchFamily="66" charset="0"/>
                        </a:rPr>
                        <a:t> $ 96,534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871248727"/>
                  </a:ext>
                </a:extLst>
              </a:tr>
              <a:tr h="382388">
                <a:tc>
                  <a:txBody>
                    <a:bodyPr/>
                    <a:lstStyle/>
                    <a:p>
                      <a:pPr algn="ctr" fontAlgn="b"/>
                      <a:r>
                        <a:rPr lang="es-419" sz="900" u="none" strike="noStrike">
                          <a:effectLst/>
                          <a:latin typeface="Comic Sans MS" panose="030F0702030302020204" pitchFamily="66" charset="0"/>
                        </a:rPr>
                        <a:t>SUMINITRO DE ASEO</a:t>
                      </a:r>
                      <a:endParaRPr lang="es-419" sz="900" b="0" i="0" u="none" strike="noStrike">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$ 2,000,000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8,333 </a:t>
                      </a:r>
                      <a:endParaRPr lang="es-419" sz="900" b="0" i="0" u="none" strike="noStrike" dirty="0">
                        <a:solidFill>
                          <a:srgbClr val="000000"/>
                        </a:solidFill>
                        <a:effectLst/>
                        <a:latin typeface="Comic Sans MS" panose="030F0702030302020204" pitchFamily="66" charset="0"/>
                      </a:endParaRPr>
                    </a:p>
                  </a:txBody>
                  <a:tcPr marL="5944" marR="5944" marT="5944" marB="0" anchor="b"/>
                </a:tc>
                <a:tc>
                  <a:txBody>
                    <a:bodyPr/>
                    <a:lstStyle/>
                    <a:p>
                      <a:pPr algn="ctr" fontAlgn="b"/>
                      <a:r>
                        <a:rPr lang="es-419" sz="900" u="none" strike="noStrike" dirty="0">
                          <a:effectLst/>
                          <a:latin typeface="Comic Sans MS" panose="030F0702030302020204" pitchFamily="66" charset="0"/>
                        </a:rPr>
                        <a:t> $  1,183,333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tx2">
                        <a:lumMod val="20000"/>
                        <a:lumOff val="80000"/>
                      </a:schemeClr>
                    </a:solidFill>
                  </a:tcPr>
                </a:tc>
                <a:tc>
                  <a:txBody>
                    <a:bodyPr/>
                    <a:lstStyle/>
                    <a:p>
                      <a:pPr algn="ctr" rtl="0" fontAlgn="b"/>
                      <a:r>
                        <a:rPr lang="es-419" sz="900" u="none" strike="noStrike" dirty="0">
                          <a:effectLst/>
                          <a:latin typeface="Comic Sans MS" panose="030F0702030302020204" pitchFamily="66" charset="0"/>
                        </a:rPr>
                        <a:t> $ 25,000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3">
                        <a:lumMod val="40000"/>
                        <a:lumOff val="60000"/>
                      </a:schemeClr>
                    </a:solidFill>
                  </a:tcPr>
                </a:tc>
                <a:tc>
                  <a:txBody>
                    <a:bodyPr/>
                    <a:lstStyle/>
                    <a:p>
                      <a:pPr algn="ctr" rtl="0" fontAlgn="b"/>
                      <a:r>
                        <a:rPr lang="es-419" sz="900" u="none" strike="noStrike" dirty="0">
                          <a:effectLst/>
                          <a:latin typeface="Comic Sans MS" panose="030F0702030302020204" pitchFamily="66" charset="0"/>
                        </a:rPr>
                        <a:t> $  208,333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6666FF">
                            <a:tint val="66000"/>
                            <a:satMod val="160000"/>
                          </a:srgbClr>
                        </a:gs>
                        <a:gs pos="50000">
                          <a:srgbClr val="6666FF">
                            <a:tint val="44500"/>
                            <a:satMod val="160000"/>
                          </a:srgbClr>
                        </a:gs>
                        <a:gs pos="100000">
                          <a:srgbClr val="6666FF">
                            <a:tint val="23500"/>
                            <a:satMod val="160000"/>
                          </a:srgbClr>
                        </a:gs>
                      </a:gsLst>
                      <a:lin ang="13500000" scaled="1"/>
                      <a:tileRect/>
                    </a:gradFill>
                  </a:tcPr>
                </a:tc>
                <a:tc>
                  <a:txBody>
                    <a:bodyPr/>
                    <a:lstStyle/>
                    <a:p>
                      <a:pPr algn="ctr" rtl="0" fontAlgn="b"/>
                      <a:r>
                        <a:rPr lang="es-419" sz="900" u="none" strike="noStrike" dirty="0">
                          <a:effectLst/>
                          <a:latin typeface="Comic Sans MS" panose="030F0702030302020204" pitchFamily="66" charset="0"/>
                        </a:rPr>
                        <a:t> $  450,000 </a:t>
                      </a:r>
                      <a:endParaRPr lang="es-419" sz="900" b="0" i="0" u="none" strike="noStrike" dirty="0">
                        <a:solidFill>
                          <a:srgbClr val="000000"/>
                        </a:solidFill>
                        <a:effectLst/>
                        <a:latin typeface="Comic Sans MS" panose="030F0702030302020204" pitchFamily="66" charset="0"/>
                      </a:endParaRPr>
                    </a:p>
                  </a:txBody>
                  <a:tcPr marL="5944" marR="5944" marT="5944" marB="0" anchor="b">
                    <a:solidFill>
                      <a:schemeClr val="accent4">
                        <a:lumMod val="20000"/>
                        <a:lumOff val="80000"/>
                      </a:schemeClr>
                    </a:solidFill>
                  </a:tcPr>
                </a:tc>
                <a:tc>
                  <a:txBody>
                    <a:bodyPr/>
                    <a:lstStyle/>
                    <a:p>
                      <a:pPr algn="ctr" fontAlgn="b"/>
                      <a:r>
                        <a:rPr lang="es-419" sz="900" u="none" strike="noStrike" dirty="0">
                          <a:effectLst/>
                          <a:latin typeface="Comic Sans MS" panose="030F0702030302020204" pitchFamily="66" charset="0"/>
                        </a:rPr>
                        <a:t> $  133,333 </a:t>
                      </a:r>
                      <a:endParaRPr lang="es-419" sz="900" b="0" i="0" u="none" strike="noStrike" dirty="0">
                        <a:solidFill>
                          <a:srgbClr val="000000"/>
                        </a:solidFill>
                        <a:effectLst/>
                        <a:latin typeface="Comic Sans MS" panose="030F0702030302020204" pitchFamily="66" charset="0"/>
                      </a:endParaRPr>
                    </a:p>
                  </a:txBody>
                  <a:tcPr marL="5944" marR="5944" marT="5944" marB="0" anchor="b">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path path="circle">
                        <a:fillToRect l="50000" t="50000" r="50000" b="50000"/>
                      </a:path>
                      <a:tileRect/>
                    </a:gradFill>
                  </a:tcPr>
                </a:tc>
                <a:extLst>
                  <a:ext uri="{0D108BD9-81ED-4DB2-BD59-A6C34878D82A}">
                    <a16:rowId xmlns:a16="http://schemas.microsoft.com/office/drawing/2014/main" val="3854640392"/>
                  </a:ext>
                </a:extLst>
              </a:tr>
              <a:tr h="312862">
                <a:tc>
                  <a:txBody>
                    <a:bodyPr/>
                    <a:lstStyle/>
                    <a:p>
                      <a:pPr algn="ctr" fontAlgn="b"/>
                      <a:r>
                        <a:rPr lang="es-419" sz="900" b="1" u="none" strike="noStrike" dirty="0">
                          <a:effectLst/>
                          <a:latin typeface="Comic Sans MS" panose="030F0702030302020204" pitchFamily="66" charset="0"/>
                        </a:rPr>
                        <a:t>TOTAL GASTOS FIJOS</a:t>
                      </a:r>
                      <a:endParaRPr lang="es-419" sz="900" b="1" i="0" u="none" strike="noStrike" dirty="0">
                        <a:solidFill>
                          <a:srgbClr val="000000"/>
                        </a:solidFill>
                        <a:effectLst/>
                        <a:latin typeface="Comic Sans MS" panose="030F0702030302020204" pitchFamily="66" charset="0"/>
                      </a:endParaRPr>
                    </a:p>
                  </a:txBody>
                  <a:tcPr marL="5944" marR="5944" marT="5944" marB="0" anchor="b">
                    <a:solidFill>
                      <a:schemeClr val="accent2">
                        <a:lumMod val="40000"/>
                        <a:lumOff val="60000"/>
                      </a:schemeClr>
                    </a:solidFill>
                  </a:tcPr>
                </a:tc>
                <a:tc>
                  <a:txBody>
                    <a:bodyPr/>
                    <a:lstStyle/>
                    <a:p>
                      <a:pPr algn="ctr" fontAlgn="b"/>
                      <a:r>
                        <a:rPr lang="es-419" sz="900" b="1" u="none" strike="noStrike" dirty="0">
                          <a:solidFill>
                            <a:schemeClr val="accent5">
                              <a:lumMod val="75000"/>
                            </a:schemeClr>
                          </a:solidFill>
                          <a:effectLst/>
                          <a:latin typeface="Comic Sans MS" panose="030F0702030302020204" pitchFamily="66" charset="0"/>
                        </a:rPr>
                        <a:t> $17,666,013 </a:t>
                      </a:r>
                      <a:endParaRPr lang="es-419" sz="900" b="1" i="0" u="none" strike="noStrike" dirty="0">
                        <a:solidFill>
                          <a:schemeClr val="accent5">
                            <a:lumMod val="75000"/>
                          </a:schemeClr>
                        </a:solidFill>
                        <a:effectLst/>
                        <a:latin typeface="Comic Sans MS" panose="030F0702030302020204" pitchFamily="66" charset="0"/>
                      </a:endParaRPr>
                    </a:p>
                  </a:txBody>
                  <a:tcPr marL="5944" marR="5944" marT="5944" marB="0" anchor="b">
                    <a:solidFill>
                      <a:schemeClr val="accent2">
                        <a:lumMod val="40000"/>
                        <a:lumOff val="60000"/>
                      </a:schemeClr>
                    </a:solidFill>
                  </a:tcPr>
                </a:tc>
                <a:tc>
                  <a:txBody>
                    <a:bodyPr/>
                    <a:lstStyle/>
                    <a:p>
                      <a:pPr algn="ctr" fontAlgn="b"/>
                      <a:r>
                        <a:rPr lang="es-419" sz="900" b="1" u="none" strike="noStrike" dirty="0">
                          <a:effectLst/>
                          <a:latin typeface="Comic Sans MS" panose="030F0702030302020204" pitchFamily="66" charset="0"/>
                        </a:rPr>
                        <a:t> $  78,159 </a:t>
                      </a:r>
                      <a:endParaRPr lang="es-419" sz="900" b="1" i="0" u="none" strike="noStrike" dirty="0">
                        <a:solidFill>
                          <a:srgbClr val="000000"/>
                        </a:solidFill>
                        <a:effectLst/>
                        <a:latin typeface="Comic Sans MS" panose="030F0702030302020204" pitchFamily="66" charset="0"/>
                      </a:endParaRPr>
                    </a:p>
                  </a:txBody>
                  <a:tcPr marL="5944" marR="5944" marT="5944" marB="0" anchor="b">
                    <a:solidFill>
                      <a:schemeClr val="accent2">
                        <a:lumMod val="40000"/>
                        <a:lumOff val="60000"/>
                      </a:schemeClr>
                    </a:solidFill>
                  </a:tcPr>
                </a:tc>
                <a:tc>
                  <a:txBody>
                    <a:bodyPr/>
                    <a:lstStyle/>
                    <a:p>
                      <a:pPr algn="ctr" fontAlgn="b"/>
                      <a:r>
                        <a:rPr lang="es-419" sz="900" b="1" u="none" strike="noStrike" dirty="0">
                          <a:effectLst/>
                          <a:latin typeface="Comic Sans MS" panose="030F0702030302020204" pitchFamily="66" charset="0"/>
                        </a:rPr>
                        <a:t> $11,098,534 </a:t>
                      </a:r>
                      <a:endParaRPr lang="es-419" sz="900" b="1" i="0" u="none" strike="noStrike" dirty="0">
                        <a:solidFill>
                          <a:srgbClr val="000000"/>
                        </a:solidFill>
                        <a:effectLst/>
                        <a:latin typeface="Comic Sans MS" panose="030F0702030302020204" pitchFamily="66" charset="0"/>
                      </a:endParaRPr>
                    </a:p>
                  </a:txBody>
                  <a:tcPr marL="5944" marR="5944" marT="5944" marB="0" anchor="b">
                    <a:solidFill>
                      <a:schemeClr val="accent2">
                        <a:lumMod val="40000"/>
                        <a:lumOff val="60000"/>
                      </a:schemeClr>
                    </a:solidFill>
                  </a:tcPr>
                </a:tc>
                <a:tc>
                  <a:txBody>
                    <a:bodyPr/>
                    <a:lstStyle/>
                    <a:p>
                      <a:pPr algn="ctr" rtl="0" fontAlgn="b"/>
                      <a:r>
                        <a:rPr lang="es-419" sz="900" b="1" u="none" strike="noStrike" dirty="0">
                          <a:effectLst/>
                          <a:latin typeface="Comic Sans MS" panose="030F0702030302020204" pitchFamily="66" charset="0"/>
                        </a:rPr>
                        <a:t> $ 188,538 </a:t>
                      </a:r>
                      <a:endParaRPr lang="es-419" sz="900" b="1" i="0" u="none" strike="noStrike" dirty="0">
                        <a:solidFill>
                          <a:srgbClr val="000000"/>
                        </a:solidFill>
                        <a:effectLst/>
                        <a:latin typeface="Comic Sans MS" panose="030F0702030302020204" pitchFamily="66" charset="0"/>
                      </a:endParaRPr>
                    </a:p>
                  </a:txBody>
                  <a:tcPr marL="5944" marR="5944" marT="5944" marB="0" anchor="b">
                    <a:solidFill>
                      <a:schemeClr val="accent2">
                        <a:lumMod val="40000"/>
                        <a:lumOff val="60000"/>
                      </a:schemeClr>
                    </a:solidFill>
                  </a:tcPr>
                </a:tc>
                <a:tc>
                  <a:txBody>
                    <a:bodyPr/>
                    <a:lstStyle/>
                    <a:p>
                      <a:pPr algn="ctr" rtl="0" fontAlgn="b"/>
                      <a:r>
                        <a:rPr lang="es-419" sz="900" b="1" u="none" strike="noStrike" dirty="0">
                          <a:effectLst/>
                          <a:latin typeface="Comic Sans MS" panose="030F0702030302020204" pitchFamily="66" charset="0"/>
                        </a:rPr>
                        <a:t> $ 1,571,147 </a:t>
                      </a:r>
                      <a:endParaRPr lang="es-419" sz="900" b="1" i="0" u="none" strike="noStrike" dirty="0">
                        <a:solidFill>
                          <a:srgbClr val="000000"/>
                        </a:solidFill>
                        <a:effectLst/>
                        <a:latin typeface="Comic Sans MS" panose="030F0702030302020204" pitchFamily="66" charset="0"/>
                      </a:endParaRPr>
                    </a:p>
                  </a:txBody>
                  <a:tcPr marL="5944" marR="5944" marT="5944" marB="0" anchor="b">
                    <a:solidFill>
                      <a:schemeClr val="accent2">
                        <a:lumMod val="40000"/>
                        <a:lumOff val="60000"/>
                      </a:schemeClr>
                    </a:solidFill>
                  </a:tcPr>
                </a:tc>
                <a:tc>
                  <a:txBody>
                    <a:bodyPr/>
                    <a:lstStyle/>
                    <a:p>
                      <a:pPr algn="ctr" rtl="0" fontAlgn="b"/>
                      <a:r>
                        <a:rPr lang="es-419" sz="900" b="1" u="none" strike="noStrike" dirty="0">
                          <a:effectLst/>
                          <a:latin typeface="Comic Sans MS" panose="030F0702030302020204" pitchFamily="66" charset="0"/>
                        </a:rPr>
                        <a:t> $ 3,802,260 </a:t>
                      </a:r>
                      <a:endParaRPr lang="es-419" sz="900" b="1" i="0" u="none" strike="noStrike" dirty="0">
                        <a:solidFill>
                          <a:srgbClr val="000000"/>
                        </a:solidFill>
                        <a:effectLst/>
                        <a:latin typeface="Comic Sans MS" panose="030F0702030302020204" pitchFamily="66" charset="0"/>
                      </a:endParaRPr>
                    </a:p>
                  </a:txBody>
                  <a:tcPr marL="5944" marR="5944" marT="5944" marB="0" anchor="b">
                    <a:solidFill>
                      <a:schemeClr val="accent2">
                        <a:lumMod val="40000"/>
                        <a:lumOff val="60000"/>
                      </a:schemeClr>
                    </a:solidFill>
                  </a:tcPr>
                </a:tc>
                <a:tc>
                  <a:txBody>
                    <a:bodyPr/>
                    <a:lstStyle/>
                    <a:p>
                      <a:pPr algn="ctr" fontAlgn="b"/>
                      <a:r>
                        <a:rPr lang="es-419" sz="900" b="1" u="none" strike="noStrike" dirty="0">
                          <a:effectLst/>
                          <a:latin typeface="Comic Sans MS" panose="030F0702030302020204" pitchFamily="66" charset="0"/>
                        </a:rPr>
                        <a:t> $ 1,005,534 </a:t>
                      </a:r>
                      <a:endParaRPr lang="es-419" sz="900" b="1" i="0" u="none" strike="noStrike" dirty="0">
                        <a:solidFill>
                          <a:srgbClr val="000000"/>
                        </a:solidFill>
                        <a:effectLst/>
                        <a:latin typeface="Comic Sans MS" panose="030F0702030302020204" pitchFamily="66" charset="0"/>
                      </a:endParaRPr>
                    </a:p>
                  </a:txBody>
                  <a:tcPr marL="5944" marR="5944" marT="5944" marB="0" anchor="b">
                    <a:solidFill>
                      <a:schemeClr val="accent2">
                        <a:lumMod val="40000"/>
                        <a:lumOff val="60000"/>
                      </a:schemeClr>
                    </a:solidFill>
                  </a:tcPr>
                </a:tc>
                <a:extLst>
                  <a:ext uri="{0D108BD9-81ED-4DB2-BD59-A6C34878D82A}">
                    <a16:rowId xmlns:a16="http://schemas.microsoft.com/office/drawing/2014/main" val="2569207588"/>
                  </a:ext>
                </a:extLst>
              </a:tr>
            </a:tbl>
          </a:graphicData>
        </a:graphic>
      </p:graphicFrame>
    </p:spTree>
    <p:extLst>
      <p:ext uri="{BB962C8B-B14F-4D97-AF65-F5344CB8AC3E}">
        <p14:creationId xmlns:p14="http://schemas.microsoft.com/office/powerpoint/2010/main" val="1738896086"/>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FFEEDE-4CB0-472C-B0FB-54C36B9B1B8C}"/>
              </a:ext>
            </a:extLst>
          </p:cNvPr>
          <p:cNvSpPr>
            <a:spLocks noGrp="1"/>
          </p:cNvSpPr>
          <p:nvPr>
            <p:ph type="title"/>
          </p:nvPr>
        </p:nvSpPr>
        <p:spPr>
          <a:xfrm>
            <a:off x="323529" y="764704"/>
            <a:ext cx="6768751" cy="864096"/>
          </a:xfrm>
        </p:spPr>
        <p:txBody>
          <a:bodyPr/>
          <a:lstStyle/>
          <a:p>
            <a:r>
              <a:rPr lang="es-MX" b="1" dirty="0">
                <a:latin typeface="Comic Sans MS" panose="030F0702030302020204" pitchFamily="66" charset="0"/>
              </a:rPr>
              <a:t>PRESUPUESTO DISPONIBLE</a:t>
            </a:r>
            <a:endParaRPr lang="es-419" b="1" dirty="0">
              <a:latin typeface="Comic Sans MS" panose="030F0702030302020204" pitchFamily="66" charset="0"/>
            </a:endParaRPr>
          </a:p>
        </p:txBody>
      </p:sp>
      <p:graphicFrame>
        <p:nvGraphicFramePr>
          <p:cNvPr id="3" name="Tabla 2">
            <a:extLst>
              <a:ext uri="{FF2B5EF4-FFF2-40B4-BE49-F238E27FC236}">
                <a16:creationId xmlns:a16="http://schemas.microsoft.com/office/drawing/2014/main" id="{8C0C4288-D7BD-438F-9B4F-4239E167F9E9}"/>
              </a:ext>
            </a:extLst>
          </p:cNvPr>
          <p:cNvGraphicFramePr>
            <a:graphicFrameLocks noGrp="1"/>
          </p:cNvGraphicFramePr>
          <p:nvPr>
            <p:extLst>
              <p:ext uri="{D42A27DB-BD31-4B8C-83A1-F6EECF244321}">
                <p14:modId xmlns:p14="http://schemas.microsoft.com/office/powerpoint/2010/main" val="4215738489"/>
              </p:ext>
            </p:extLst>
          </p:nvPr>
        </p:nvGraphicFramePr>
        <p:xfrm>
          <a:off x="539552" y="1700809"/>
          <a:ext cx="6336704" cy="1152128"/>
        </p:xfrm>
        <a:graphic>
          <a:graphicData uri="http://schemas.openxmlformats.org/drawingml/2006/table">
            <a:tbl>
              <a:tblPr>
                <a:tableStyleId>{5C22544A-7EE6-4342-B048-85BDC9FD1C3A}</a:tableStyleId>
              </a:tblPr>
              <a:tblGrid>
                <a:gridCol w="2493915">
                  <a:extLst>
                    <a:ext uri="{9D8B030D-6E8A-4147-A177-3AD203B41FA5}">
                      <a16:colId xmlns:a16="http://schemas.microsoft.com/office/drawing/2014/main" val="2833262655"/>
                    </a:ext>
                  </a:extLst>
                </a:gridCol>
                <a:gridCol w="1996333">
                  <a:extLst>
                    <a:ext uri="{9D8B030D-6E8A-4147-A177-3AD203B41FA5}">
                      <a16:colId xmlns:a16="http://schemas.microsoft.com/office/drawing/2014/main" val="1560142787"/>
                    </a:ext>
                  </a:extLst>
                </a:gridCol>
                <a:gridCol w="1846456">
                  <a:extLst>
                    <a:ext uri="{9D8B030D-6E8A-4147-A177-3AD203B41FA5}">
                      <a16:colId xmlns:a16="http://schemas.microsoft.com/office/drawing/2014/main" val="2910587729"/>
                    </a:ext>
                  </a:extLst>
                </a:gridCol>
              </a:tblGrid>
              <a:tr h="599473">
                <a:tc>
                  <a:txBody>
                    <a:bodyPr/>
                    <a:lstStyle/>
                    <a:p>
                      <a:pPr algn="ctr" fontAlgn="b"/>
                      <a:r>
                        <a:rPr lang="es-419" sz="1800" u="none" strike="noStrike" dirty="0">
                          <a:effectLst/>
                          <a:latin typeface="Comic Sans MS" panose="030F0702030302020204" pitchFamily="66" charset="0"/>
                        </a:rPr>
                        <a:t>PRESUPUESTO </a:t>
                      </a:r>
                    </a:p>
                    <a:p>
                      <a:pPr algn="ctr" fontAlgn="b"/>
                      <a:r>
                        <a:rPr lang="es-419" sz="1800" u="none" strike="noStrike" dirty="0">
                          <a:effectLst/>
                          <a:latin typeface="Comic Sans MS" panose="030F0702030302020204" pitchFamily="66" charset="0"/>
                        </a:rPr>
                        <a:t>TOTAL</a:t>
                      </a:r>
                      <a:endParaRPr lang="es-419" sz="1800" b="1" i="0" u="none" strike="noStrike" dirty="0">
                        <a:solidFill>
                          <a:srgbClr val="000000"/>
                        </a:solidFill>
                        <a:effectLst/>
                        <a:latin typeface="Comic Sans MS" panose="030F0702030302020204" pitchFamily="66" charset="0"/>
                      </a:endParaRPr>
                    </a:p>
                  </a:txBody>
                  <a:tcPr marL="9525" marR="9525" marT="9525" marB="0" anchor="b">
                    <a:solidFill>
                      <a:schemeClr val="accent2">
                        <a:lumMod val="40000"/>
                        <a:lumOff val="60000"/>
                      </a:schemeClr>
                    </a:solidFill>
                  </a:tcPr>
                </a:tc>
                <a:tc>
                  <a:txBody>
                    <a:bodyPr/>
                    <a:lstStyle/>
                    <a:p>
                      <a:pPr algn="ctr" fontAlgn="b"/>
                      <a:r>
                        <a:rPr lang="es-419" sz="1800" u="none" strike="noStrike" dirty="0">
                          <a:effectLst/>
                          <a:latin typeface="Comic Sans MS" panose="030F0702030302020204" pitchFamily="66" charset="0"/>
                        </a:rPr>
                        <a:t>GASTOS</a:t>
                      </a:r>
                    </a:p>
                    <a:p>
                      <a:pPr algn="ctr" fontAlgn="b"/>
                      <a:r>
                        <a:rPr lang="es-419" sz="1800" u="none" strike="noStrike" dirty="0">
                          <a:effectLst/>
                          <a:latin typeface="Comic Sans MS" panose="030F0702030302020204" pitchFamily="66" charset="0"/>
                        </a:rPr>
                        <a:t> FIJOS</a:t>
                      </a:r>
                      <a:endParaRPr lang="es-419" sz="1800" b="1" i="0" u="none" strike="noStrike" dirty="0">
                        <a:solidFill>
                          <a:srgbClr val="000000"/>
                        </a:solidFill>
                        <a:effectLst/>
                        <a:latin typeface="Comic Sans MS" panose="030F0702030302020204" pitchFamily="66" charset="0"/>
                      </a:endParaRPr>
                    </a:p>
                  </a:txBody>
                  <a:tcPr marL="9525" marR="9525" marT="9525" marB="0" anchor="b">
                    <a:solidFill>
                      <a:schemeClr val="accent2">
                        <a:lumMod val="40000"/>
                        <a:lumOff val="60000"/>
                      </a:schemeClr>
                    </a:solidFill>
                  </a:tcPr>
                </a:tc>
                <a:tc>
                  <a:txBody>
                    <a:bodyPr/>
                    <a:lstStyle/>
                    <a:p>
                      <a:pPr algn="ctr" fontAlgn="ctr"/>
                      <a:r>
                        <a:rPr lang="es-419" sz="1800" u="none" strike="noStrike" dirty="0">
                          <a:effectLst/>
                          <a:latin typeface="Comic Sans MS" panose="030F0702030302020204" pitchFamily="66" charset="0"/>
                        </a:rPr>
                        <a:t>PRESUPUESTO DISPONIBLE</a:t>
                      </a:r>
                      <a:endParaRPr lang="es-419" sz="1800" b="1" i="0" u="none" strike="noStrike" dirty="0">
                        <a:solidFill>
                          <a:srgbClr val="000000"/>
                        </a:solidFill>
                        <a:effectLst/>
                        <a:latin typeface="Comic Sans MS" panose="030F0702030302020204" pitchFamily="66" charset="0"/>
                      </a:endParaRPr>
                    </a:p>
                  </a:txBody>
                  <a:tcPr marL="9525" marR="9525" marT="9525" marB="0" anchor="ctr">
                    <a:solidFill>
                      <a:schemeClr val="accent2">
                        <a:lumMod val="40000"/>
                        <a:lumOff val="60000"/>
                      </a:schemeClr>
                    </a:solidFill>
                  </a:tcPr>
                </a:tc>
                <a:extLst>
                  <a:ext uri="{0D108BD9-81ED-4DB2-BD59-A6C34878D82A}">
                    <a16:rowId xmlns:a16="http://schemas.microsoft.com/office/drawing/2014/main" val="549040668"/>
                  </a:ext>
                </a:extLst>
              </a:tr>
              <a:tr h="552655">
                <a:tc>
                  <a:txBody>
                    <a:bodyPr/>
                    <a:lstStyle/>
                    <a:p>
                      <a:pPr algn="ctr" fontAlgn="b"/>
                      <a:r>
                        <a:rPr lang="es-419" sz="1800" u="none" strike="noStrike" dirty="0">
                          <a:effectLst/>
                          <a:latin typeface="Comic Sans MS" panose="030F0702030302020204" pitchFamily="66" charset="0"/>
                        </a:rPr>
                        <a:t> $ 28,087,771.00 </a:t>
                      </a:r>
                      <a:endParaRPr lang="es-419" sz="1800" b="1" i="0" u="none" strike="noStrike" dirty="0">
                        <a:solidFill>
                          <a:srgbClr val="000000"/>
                        </a:solidFill>
                        <a:effectLst/>
                        <a:latin typeface="Comic Sans MS" panose="030F0702030302020204" pitchFamily="66" charset="0"/>
                      </a:endParaRPr>
                    </a:p>
                  </a:txBody>
                  <a:tcPr marL="9525" marR="9525" marT="9525" marB="0" anchor="b"/>
                </a:tc>
                <a:tc>
                  <a:txBody>
                    <a:bodyPr/>
                    <a:lstStyle/>
                    <a:p>
                      <a:pPr algn="ctr" fontAlgn="b"/>
                      <a:r>
                        <a:rPr lang="es-419" sz="1800" u="none" strike="noStrike" dirty="0">
                          <a:effectLst/>
                          <a:latin typeface="Comic Sans MS" panose="030F0702030302020204" pitchFamily="66" charset="0"/>
                        </a:rPr>
                        <a:t> $ 17,666,013 </a:t>
                      </a:r>
                      <a:endParaRPr lang="es-419" sz="1800" b="1" i="0" u="none" strike="noStrike" dirty="0">
                        <a:solidFill>
                          <a:srgbClr val="000000"/>
                        </a:solidFill>
                        <a:effectLst/>
                        <a:latin typeface="Comic Sans MS" panose="030F0702030302020204" pitchFamily="66" charset="0"/>
                      </a:endParaRPr>
                    </a:p>
                  </a:txBody>
                  <a:tcPr marL="9525" marR="9525" marT="9525" marB="0" anchor="b"/>
                </a:tc>
                <a:tc>
                  <a:txBody>
                    <a:bodyPr/>
                    <a:lstStyle/>
                    <a:p>
                      <a:pPr algn="ctr" fontAlgn="b"/>
                      <a:r>
                        <a:rPr lang="es-419" sz="1800" u="none" strike="noStrike" dirty="0">
                          <a:effectLst/>
                          <a:latin typeface="Comic Sans MS" panose="030F0702030302020204" pitchFamily="66" charset="0"/>
                        </a:rPr>
                        <a:t> $ 10,421,758 </a:t>
                      </a:r>
                      <a:endParaRPr lang="es-419" sz="1800" b="1" i="0" u="none" strike="noStrike" dirty="0">
                        <a:solidFill>
                          <a:srgbClr val="000000"/>
                        </a:solidFill>
                        <a:effectLst/>
                        <a:latin typeface="Comic Sans MS" panose="030F0702030302020204" pitchFamily="66" charset="0"/>
                      </a:endParaRPr>
                    </a:p>
                  </a:txBody>
                  <a:tcPr marL="9525" marR="9525" marT="9525" marB="0" anchor="b"/>
                </a:tc>
                <a:extLst>
                  <a:ext uri="{0D108BD9-81ED-4DB2-BD59-A6C34878D82A}">
                    <a16:rowId xmlns:a16="http://schemas.microsoft.com/office/drawing/2014/main" val="2203953691"/>
                  </a:ext>
                </a:extLst>
              </a:tr>
            </a:tbl>
          </a:graphicData>
        </a:graphic>
      </p:graphicFrame>
      <p:sp>
        <p:nvSpPr>
          <p:cNvPr id="4" name="Título 1">
            <a:extLst>
              <a:ext uri="{FF2B5EF4-FFF2-40B4-BE49-F238E27FC236}">
                <a16:creationId xmlns:a16="http://schemas.microsoft.com/office/drawing/2014/main" id="{12728694-917E-4B41-A5C1-7831DAC1DCB4}"/>
              </a:ext>
            </a:extLst>
          </p:cNvPr>
          <p:cNvSpPr txBox="1">
            <a:spLocks/>
          </p:cNvSpPr>
          <p:nvPr/>
        </p:nvSpPr>
        <p:spPr>
          <a:xfrm>
            <a:off x="1043608" y="3104964"/>
            <a:ext cx="5472607" cy="432048"/>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2000" b="1" dirty="0">
                <a:solidFill>
                  <a:schemeClr val="accent5">
                    <a:lumMod val="75000"/>
                  </a:schemeClr>
                </a:solidFill>
                <a:latin typeface="Comic Sans MS" panose="030F0702030302020204" pitchFamily="66" charset="0"/>
              </a:rPr>
              <a:t>PRESUPUESTO DISPONIBLE:</a:t>
            </a:r>
            <a:r>
              <a:rPr lang="es-419" sz="2000" b="1" u="none" strike="noStrike" dirty="0">
                <a:solidFill>
                  <a:schemeClr val="accent5">
                    <a:lumMod val="75000"/>
                  </a:schemeClr>
                </a:solidFill>
                <a:effectLst/>
                <a:latin typeface="Comic Sans MS" panose="030F0702030302020204" pitchFamily="66" charset="0"/>
              </a:rPr>
              <a:t>$ 10,421,758 </a:t>
            </a:r>
            <a:endParaRPr lang="es-419" sz="2000" b="1" dirty="0">
              <a:solidFill>
                <a:schemeClr val="accent5">
                  <a:lumMod val="75000"/>
                </a:schemeClr>
              </a:solidFill>
              <a:latin typeface="Comic Sans MS" panose="030F0702030302020204" pitchFamily="66" charset="0"/>
            </a:endParaRPr>
          </a:p>
        </p:txBody>
      </p:sp>
      <p:graphicFrame>
        <p:nvGraphicFramePr>
          <p:cNvPr id="5" name="Tabla 4">
            <a:extLst>
              <a:ext uri="{FF2B5EF4-FFF2-40B4-BE49-F238E27FC236}">
                <a16:creationId xmlns:a16="http://schemas.microsoft.com/office/drawing/2014/main" id="{BDF2FD89-86CC-4771-827C-D4249C69271E}"/>
              </a:ext>
            </a:extLst>
          </p:cNvPr>
          <p:cNvGraphicFramePr>
            <a:graphicFrameLocks noGrp="1"/>
          </p:cNvGraphicFramePr>
          <p:nvPr>
            <p:extLst>
              <p:ext uri="{D42A27DB-BD31-4B8C-83A1-F6EECF244321}">
                <p14:modId xmlns:p14="http://schemas.microsoft.com/office/powerpoint/2010/main" val="3053649503"/>
              </p:ext>
            </p:extLst>
          </p:nvPr>
        </p:nvGraphicFramePr>
        <p:xfrm>
          <a:off x="611560" y="3789040"/>
          <a:ext cx="6336704" cy="1080120"/>
        </p:xfrm>
        <a:graphic>
          <a:graphicData uri="http://schemas.openxmlformats.org/drawingml/2006/table">
            <a:tbl>
              <a:tblPr>
                <a:tableStyleId>{5C22544A-7EE6-4342-B048-85BDC9FD1C3A}</a:tableStyleId>
              </a:tblPr>
              <a:tblGrid>
                <a:gridCol w="1080120">
                  <a:extLst>
                    <a:ext uri="{9D8B030D-6E8A-4147-A177-3AD203B41FA5}">
                      <a16:colId xmlns:a16="http://schemas.microsoft.com/office/drawing/2014/main" val="4201079478"/>
                    </a:ext>
                  </a:extLst>
                </a:gridCol>
                <a:gridCol w="936104">
                  <a:extLst>
                    <a:ext uri="{9D8B030D-6E8A-4147-A177-3AD203B41FA5}">
                      <a16:colId xmlns:a16="http://schemas.microsoft.com/office/drawing/2014/main" val="728711897"/>
                    </a:ext>
                  </a:extLst>
                </a:gridCol>
                <a:gridCol w="936104">
                  <a:extLst>
                    <a:ext uri="{9D8B030D-6E8A-4147-A177-3AD203B41FA5}">
                      <a16:colId xmlns:a16="http://schemas.microsoft.com/office/drawing/2014/main" val="3836483820"/>
                    </a:ext>
                  </a:extLst>
                </a:gridCol>
                <a:gridCol w="936104">
                  <a:extLst>
                    <a:ext uri="{9D8B030D-6E8A-4147-A177-3AD203B41FA5}">
                      <a16:colId xmlns:a16="http://schemas.microsoft.com/office/drawing/2014/main" val="1963266026"/>
                    </a:ext>
                  </a:extLst>
                </a:gridCol>
                <a:gridCol w="1152128">
                  <a:extLst>
                    <a:ext uri="{9D8B030D-6E8A-4147-A177-3AD203B41FA5}">
                      <a16:colId xmlns:a16="http://schemas.microsoft.com/office/drawing/2014/main" val="3793161666"/>
                    </a:ext>
                  </a:extLst>
                </a:gridCol>
                <a:gridCol w="1296144">
                  <a:extLst>
                    <a:ext uri="{9D8B030D-6E8A-4147-A177-3AD203B41FA5}">
                      <a16:colId xmlns:a16="http://schemas.microsoft.com/office/drawing/2014/main" val="59267056"/>
                    </a:ext>
                  </a:extLst>
                </a:gridCol>
              </a:tblGrid>
              <a:tr h="566992">
                <a:tc>
                  <a:txBody>
                    <a:bodyPr/>
                    <a:lstStyle/>
                    <a:p>
                      <a:pPr algn="ctr" fontAlgn="b"/>
                      <a:r>
                        <a:rPr lang="es-419" sz="1200" u="none" strike="noStrike" dirty="0">
                          <a:effectLst/>
                          <a:latin typeface="Comic Sans MS" panose="030F0702030302020204" pitchFamily="66" charset="0"/>
                        </a:rPr>
                        <a:t>POR</a:t>
                      </a:r>
                    </a:p>
                    <a:p>
                      <a:pPr algn="ctr" fontAlgn="b"/>
                      <a:r>
                        <a:rPr lang="es-419" sz="1200" u="none" strike="noStrike" dirty="0">
                          <a:effectLst/>
                          <a:latin typeface="Comic Sans MS" panose="030F0702030302020204" pitchFamily="66" charset="0"/>
                        </a:rPr>
                        <a:t> ESTUDIANTE</a:t>
                      </a:r>
                      <a:endParaRPr lang="es-419" sz="1200" b="1" i="0" u="none" strike="noStrike" dirty="0">
                        <a:solidFill>
                          <a:srgbClr val="000000"/>
                        </a:solidFill>
                        <a:effectLst/>
                        <a:latin typeface="Comic Sans MS" panose="030F0702030302020204" pitchFamily="66" charset="0"/>
                      </a:endParaRPr>
                    </a:p>
                  </a:txBody>
                  <a:tcPr marL="9525" marR="9525" marT="9525" marB="0" anchor="b">
                    <a:solidFill>
                      <a:schemeClr val="accent2">
                        <a:lumMod val="40000"/>
                        <a:lumOff val="60000"/>
                      </a:schemeClr>
                    </a:solidFill>
                  </a:tcPr>
                </a:tc>
                <a:tc>
                  <a:txBody>
                    <a:bodyPr/>
                    <a:lstStyle/>
                    <a:p>
                      <a:pPr algn="ctr" fontAlgn="b"/>
                      <a:r>
                        <a:rPr lang="es-419" sz="1200" u="none" strike="noStrike" dirty="0">
                          <a:effectLst/>
                          <a:latin typeface="Comic Sans MS" panose="030F0702030302020204" pitchFamily="66" charset="0"/>
                        </a:rPr>
                        <a:t> CENTRO </a:t>
                      </a:r>
                      <a:endParaRPr lang="es-419" sz="1200" b="1" i="0" u="none" strike="noStrike" dirty="0">
                        <a:solidFill>
                          <a:srgbClr val="000000"/>
                        </a:solidFill>
                        <a:effectLst/>
                        <a:latin typeface="Comic Sans MS" panose="030F0702030302020204" pitchFamily="66" charset="0"/>
                      </a:endParaRPr>
                    </a:p>
                  </a:txBody>
                  <a:tcPr marL="9525" marR="9525" marT="9525" marB="0" anchor="b">
                    <a:solidFill>
                      <a:schemeClr val="accent2">
                        <a:lumMod val="40000"/>
                        <a:lumOff val="60000"/>
                      </a:schemeClr>
                    </a:solidFill>
                  </a:tcPr>
                </a:tc>
                <a:tc>
                  <a:txBody>
                    <a:bodyPr/>
                    <a:lstStyle/>
                    <a:p>
                      <a:pPr algn="ctr" fontAlgn="b"/>
                      <a:r>
                        <a:rPr lang="es-419" sz="1200" u="none" strike="noStrike" dirty="0">
                          <a:effectLst/>
                          <a:latin typeface="Comic Sans MS" panose="030F0702030302020204" pitchFamily="66" charset="0"/>
                        </a:rPr>
                        <a:t> SAN</a:t>
                      </a:r>
                    </a:p>
                    <a:p>
                      <a:pPr algn="ctr" fontAlgn="b"/>
                      <a:r>
                        <a:rPr lang="es-419" sz="1200" u="none" strike="noStrike" dirty="0">
                          <a:effectLst/>
                          <a:latin typeface="Comic Sans MS" panose="030F0702030302020204" pitchFamily="66" charset="0"/>
                        </a:rPr>
                        <a:t> JOSE </a:t>
                      </a:r>
                      <a:endParaRPr lang="es-419" sz="1200" b="1" i="0" u="none" strike="noStrike" dirty="0">
                        <a:solidFill>
                          <a:srgbClr val="000000"/>
                        </a:solidFill>
                        <a:effectLst/>
                        <a:latin typeface="Comic Sans MS" panose="030F0702030302020204" pitchFamily="66" charset="0"/>
                      </a:endParaRPr>
                    </a:p>
                  </a:txBody>
                  <a:tcPr marL="9525" marR="9525" marT="9525" marB="0" anchor="b">
                    <a:solidFill>
                      <a:schemeClr val="accent2">
                        <a:lumMod val="40000"/>
                        <a:lumOff val="60000"/>
                      </a:schemeClr>
                    </a:solidFill>
                  </a:tcPr>
                </a:tc>
                <a:tc>
                  <a:txBody>
                    <a:bodyPr/>
                    <a:lstStyle/>
                    <a:p>
                      <a:pPr algn="ctr" fontAlgn="b"/>
                      <a:r>
                        <a:rPr lang="es-419" sz="1200" u="none" strike="noStrike" dirty="0">
                          <a:effectLst/>
                          <a:latin typeface="Comic Sans MS" panose="030F0702030302020204" pitchFamily="66" charset="0"/>
                        </a:rPr>
                        <a:t>ALTO</a:t>
                      </a:r>
                      <a:endParaRPr lang="es-419" sz="1200" b="1" i="0" u="none" strike="noStrike" dirty="0">
                        <a:solidFill>
                          <a:srgbClr val="000000"/>
                        </a:solidFill>
                        <a:effectLst/>
                        <a:latin typeface="Comic Sans MS" panose="030F0702030302020204" pitchFamily="66" charset="0"/>
                      </a:endParaRPr>
                    </a:p>
                  </a:txBody>
                  <a:tcPr marL="9525" marR="9525" marT="9525" marB="0" anchor="b">
                    <a:solidFill>
                      <a:schemeClr val="accent2">
                        <a:lumMod val="40000"/>
                        <a:lumOff val="60000"/>
                      </a:schemeClr>
                    </a:solidFill>
                  </a:tcPr>
                </a:tc>
                <a:tc>
                  <a:txBody>
                    <a:bodyPr/>
                    <a:lstStyle/>
                    <a:p>
                      <a:pPr algn="ctr" fontAlgn="b"/>
                      <a:r>
                        <a:rPr lang="es-419" sz="1200" u="none" strike="noStrike" dirty="0">
                          <a:effectLst/>
                          <a:latin typeface="Comic Sans MS" panose="030F0702030302020204" pitchFamily="66" charset="0"/>
                        </a:rPr>
                        <a:t>SAN ANTONIO</a:t>
                      </a:r>
                      <a:endParaRPr lang="es-419" sz="1200" b="1" i="0" u="none" strike="noStrike" dirty="0">
                        <a:solidFill>
                          <a:srgbClr val="000000"/>
                        </a:solidFill>
                        <a:effectLst/>
                        <a:latin typeface="Comic Sans MS" panose="030F0702030302020204" pitchFamily="66" charset="0"/>
                      </a:endParaRPr>
                    </a:p>
                  </a:txBody>
                  <a:tcPr marL="9525" marR="9525" marT="9525" marB="0" anchor="b">
                    <a:solidFill>
                      <a:schemeClr val="accent2">
                        <a:lumMod val="40000"/>
                        <a:lumOff val="60000"/>
                      </a:schemeClr>
                    </a:solidFill>
                  </a:tcPr>
                </a:tc>
                <a:tc>
                  <a:txBody>
                    <a:bodyPr/>
                    <a:lstStyle/>
                    <a:p>
                      <a:pPr algn="ctr" fontAlgn="b"/>
                      <a:r>
                        <a:rPr lang="es-419" sz="1200" u="none" strike="noStrike" dirty="0">
                          <a:effectLst/>
                          <a:latin typeface="Comic Sans MS" panose="030F0702030302020204" pitchFamily="66" charset="0"/>
                        </a:rPr>
                        <a:t>BELLAVISTA</a:t>
                      </a:r>
                      <a:endParaRPr lang="es-419" sz="1200" b="1" i="0" u="none" strike="noStrike" dirty="0">
                        <a:solidFill>
                          <a:srgbClr val="000000"/>
                        </a:solidFill>
                        <a:effectLst/>
                        <a:latin typeface="Comic Sans MS" panose="030F0702030302020204" pitchFamily="66" charset="0"/>
                      </a:endParaRPr>
                    </a:p>
                  </a:txBody>
                  <a:tcPr marL="9525" marR="9525" marT="9525" marB="0" anchor="b">
                    <a:solidFill>
                      <a:schemeClr val="accent2">
                        <a:lumMod val="40000"/>
                        <a:lumOff val="60000"/>
                      </a:schemeClr>
                    </a:solidFill>
                  </a:tcPr>
                </a:tc>
                <a:extLst>
                  <a:ext uri="{0D108BD9-81ED-4DB2-BD59-A6C34878D82A}">
                    <a16:rowId xmlns:a16="http://schemas.microsoft.com/office/drawing/2014/main" val="2756282568"/>
                  </a:ext>
                </a:extLst>
              </a:tr>
              <a:tr h="513128">
                <a:tc>
                  <a:txBody>
                    <a:bodyPr/>
                    <a:lstStyle/>
                    <a:p>
                      <a:pPr algn="ctr" fontAlgn="b"/>
                      <a:r>
                        <a:rPr lang="es-419" sz="1200" u="none" strike="noStrike" dirty="0">
                          <a:effectLst/>
                          <a:latin typeface="Comic Sans MS" panose="030F0702030302020204" pitchFamily="66" charset="0"/>
                        </a:rPr>
                        <a:t> $43,424 </a:t>
                      </a:r>
                      <a:endParaRPr lang="es-419" sz="1200" b="0" i="0" u="none" strike="noStrike" dirty="0">
                        <a:solidFill>
                          <a:srgbClr val="000000"/>
                        </a:solidFill>
                        <a:effectLst/>
                        <a:latin typeface="Comic Sans MS" panose="030F0702030302020204" pitchFamily="66" charset="0"/>
                      </a:endParaRPr>
                    </a:p>
                  </a:txBody>
                  <a:tcPr marL="9525" marR="9525" marT="9525" marB="0" anchor="b"/>
                </a:tc>
                <a:tc>
                  <a:txBody>
                    <a:bodyPr/>
                    <a:lstStyle/>
                    <a:p>
                      <a:pPr algn="ctr" fontAlgn="b"/>
                      <a:r>
                        <a:rPr lang="es-419" sz="1200" u="none" strike="noStrike" dirty="0">
                          <a:effectLst/>
                          <a:latin typeface="Comic Sans MS" panose="030F0702030302020204" pitchFamily="66" charset="0"/>
                        </a:rPr>
                        <a:t> $ 6,166,207 </a:t>
                      </a:r>
                      <a:endParaRPr lang="es-419" sz="1200" b="0" i="0" u="none" strike="noStrike" dirty="0">
                        <a:solidFill>
                          <a:srgbClr val="000000"/>
                        </a:solidFill>
                        <a:effectLst/>
                        <a:latin typeface="Comic Sans MS" panose="030F0702030302020204" pitchFamily="66" charset="0"/>
                      </a:endParaRPr>
                    </a:p>
                  </a:txBody>
                  <a:tcPr marL="9525" marR="9525" marT="9525" marB="0" anchor="b"/>
                </a:tc>
                <a:tc>
                  <a:txBody>
                    <a:bodyPr/>
                    <a:lstStyle/>
                    <a:p>
                      <a:pPr algn="ctr" fontAlgn="b"/>
                      <a:r>
                        <a:rPr lang="es-419" sz="1200" u="none" strike="noStrike" dirty="0">
                          <a:effectLst/>
                          <a:latin typeface="Comic Sans MS" panose="030F0702030302020204" pitchFamily="66" charset="0"/>
                        </a:rPr>
                        <a:t> $  130,272 </a:t>
                      </a:r>
                      <a:endParaRPr lang="es-419" sz="1200" b="0" i="0" u="none" strike="noStrike" dirty="0">
                        <a:solidFill>
                          <a:srgbClr val="000000"/>
                        </a:solidFill>
                        <a:effectLst/>
                        <a:latin typeface="Comic Sans MS" panose="030F0702030302020204" pitchFamily="66" charset="0"/>
                      </a:endParaRPr>
                    </a:p>
                  </a:txBody>
                  <a:tcPr marL="9525" marR="9525" marT="9525" marB="0" anchor="b"/>
                </a:tc>
                <a:tc>
                  <a:txBody>
                    <a:bodyPr/>
                    <a:lstStyle/>
                    <a:p>
                      <a:pPr algn="ctr" fontAlgn="b"/>
                      <a:r>
                        <a:rPr lang="es-419" sz="1200" u="none" strike="noStrike" dirty="0">
                          <a:effectLst/>
                          <a:latin typeface="Comic Sans MS" panose="030F0702030302020204" pitchFamily="66" charset="0"/>
                        </a:rPr>
                        <a:t> $1,085,600 </a:t>
                      </a:r>
                      <a:endParaRPr lang="es-419" sz="1200" b="0" i="0" u="none" strike="noStrike" dirty="0">
                        <a:solidFill>
                          <a:srgbClr val="000000"/>
                        </a:solidFill>
                        <a:effectLst/>
                        <a:latin typeface="Comic Sans MS" panose="030F0702030302020204" pitchFamily="66" charset="0"/>
                      </a:endParaRPr>
                    </a:p>
                  </a:txBody>
                  <a:tcPr marL="9525" marR="9525" marT="9525" marB="0" anchor="b"/>
                </a:tc>
                <a:tc>
                  <a:txBody>
                    <a:bodyPr/>
                    <a:lstStyle/>
                    <a:p>
                      <a:pPr algn="ctr" fontAlgn="b"/>
                      <a:r>
                        <a:rPr lang="es-419" sz="1200" u="none" strike="noStrike" dirty="0">
                          <a:effectLst/>
                          <a:latin typeface="Comic Sans MS" panose="030F0702030302020204" pitchFamily="66" charset="0"/>
                        </a:rPr>
                        <a:t> $ 2,344,896 </a:t>
                      </a:r>
                      <a:endParaRPr lang="es-419" sz="1200" b="0" i="0" u="none" strike="noStrike" dirty="0">
                        <a:solidFill>
                          <a:srgbClr val="000000"/>
                        </a:solidFill>
                        <a:effectLst/>
                        <a:latin typeface="Comic Sans MS" panose="030F0702030302020204" pitchFamily="66" charset="0"/>
                      </a:endParaRPr>
                    </a:p>
                  </a:txBody>
                  <a:tcPr marL="9525" marR="9525" marT="9525" marB="0" anchor="b"/>
                </a:tc>
                <a:tc>
                  <a:txBody>
                    <a:bodyPr/>
                    <a:lstStyle/>
                    <a:p>
                      <a:pPr algn="ctr" fontAlgn="b"/>
                      <a:r>
                        <a:rPr lang="es-419" sz="1200" u="none" strike="noStrike" dirty="0">
                          <a:effectLst/>
                          <a:latin typeface="Comic Sans MS" panose="030F0702030302020204" pitchFamily="66" charset="0"/>
                        </a:rPr>
                        <a:t> $ 694,784 </a:t>
                      </a:r>
                      <a:endParaRPr lang="es-419" sz="1200" b="0" i="0" u="none" strike="noStrike" dirty="0">
                        <a:solidFill>
                          <a:srgbClr val="000000"/>
                        </a:solidFill>
                        <a:effectLst/>
                        <a:latin typeface="Comic Sans MS" panose="030F0702030302020204" pitchFamily="66" charset="0"/>
                      </a:endParaRPr>
                    </a:p>
                  </a:txBody>
                  <a:tcPr marL="9525" marR="9525" marT="9525" marB="0" anchor="b"/>
                </a:tc>
                <a:extLst>
                  <a:ext uri="{0D108BD9-81ED-4DB2-BD59-A6C34878D82A}">
                    <a16:rowId xmlns:a16="http://schemas.microsoft.com/office/drawing/2014/main" val="927606590"/>
                  </a:ext>
                </a:extLst>
              </a:tr>
            </a:tbl>
          </a:graphicData>
        </a:graphic>
      </p:graphicFrame>
      <p:sp>
        <p:nvSpPr>
          <p:cNvPr id="6" name="Título 1">
            <a:extLst>
              <a:ext uri="{FF2B5EF4-FFF2-40B4-BE49-F238E27FC236}">
                <a16:creationId xmlns:a16="http://schemas.microsoft.com/office/drawing/2014/main" id="{0AB538ED-FAB9-4780-8047-807564231284}"/>
              </a:ext>
            </a:extLst>
          </p:cNvPr>
          <p:cNvSpPr txBox="1">
            <a:spLocks/>
          </p:cNvSpPr>
          <p:nvPr/>
        </p:nvSpPr>
        <p:spPr>
          <a:xfrm>
            <a:off x="539552" y="5143122"/>
            <a:ext cx="6768751" cy="864096"/>
          </a:xfrm>
          <a:prstGeom prst="rect">
            <a:avLst/>
          </a:prstGeom>
        </p:spPr>
        <p:txBody>
          <a:bodyPr vert="horz" lIns="91440" tIns="45720" rIns="91440" bIns="45720" rtlCol="0" anchor="t">
            <a:normAutofit fontScale="5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s-MX" b="1" dirty="0">
                <a:solidFill>
                  <a:schemeClr val="tx1"/>
                </a:solidFill>
                <a:latin typeface="Comic Sans MS" panose="030F0702030302020204" pitchFamily="66" charset="0"/>
              </a:rPr>
              <a:t>Nota: </a:t>
            </a:r>
            <a:r>
              <a:rPr lang="es-MX" dirty="0">
                <a:solidFill>
                  <a:schemeClr val="tx1"/>
                </a:solidFill>
                <a:latin typeface="Comic Sans MS" panose="030F0702030302020204" pitchFamily="66" charset="0"/>
              </a:rPr>
              <a:t>La distribución del presupuesto se realiza teniendo en cuenta la matricula de cada sede.</a:t>
            </a:r>
            <a:endParaRPr lang="es-419"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803714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5C106F2-2817-46C4-8F0E-077CDA32E7E1}"/>
              </a:ext>
            </a:extLst>
          </p:cNvPr>
          <p:cNvSpPr>
            <a:spLocks noGrp="1"/>
          </p:cNvSpPr>
          <p:nvPr>
            <p:ph idx="1"/>
          </p:nvPr>
        </p:nvSpPr>
        <p:spPr>
          <a:xfrm>
            <a:off x="107504" y="332656"/>
            <a:ext cx="8856984" cy="6264696"/>
          </a:xfrm>
        </p:spPr>
        <p:txBody>
          <a:bodyPr>
            <a:noAutofit/>
          </a:bodyPr>
          <a:lstStyle/>
          <a:p>
            <a:pPr algn="just">
              <a:lnSpc>
                <a:spcPct val="107000"/>
              </a:lnSpc>
            </a:pPr>
            <a:r>
              <a:rPr lang="es-419" sz="2800" b="1" u="sng" dirty="0">
                <a:solidFill>
                  <a:srgbClr val="000000"/>
                </a:solidFill>
                <a:latin typeface="Comic Sans MS" panose="030F0702030302020204" pitchFamily="66" charset="0"/>
                <a:ea typeface="Calibri" panose="020F0502020204030204" pitchFamily="34" charset="0"/>
              </a:rPr>
              <a:t>Sede Centro</a:t>
            </a:r>
            <a:endParaRPr lang="es-419" sz="2800" dirty="0">
              <a:solidFill>
                <a:srgbClr val="000000"/>
              </a:solidFill>
              <a:latin typeface="Comic Sans MS" panose="030F0702030302020204" pitchFamily="66" charset="0"/>
            </a:endParaRPr>
          </a:p>
          <a:p>
            <a:pPr marL="600075" lvl="1" indent="-257175" algn="just">
              <a:lnSpc>
                <a:spcPct val="107000"/>
              </a:lnSpc>
              <a:buFont typeface="Symbol" panose="05050102010706020507" pitchFamily="18" charset="2"/>
              <a:buChar char=""/>
            </a:pPr>
            <a:r>
              <a:rPr lang="es-419" sz="1400" dirty="0">
                <a:solidFill>
                  <a:srgbClr val="000000"/>
                </a:solidFill>
                <a:latin typeface="Comic Sans MS" panose="030F0702030302020204" pitchFamily="66" charset="0"/>
                <a:ea typeface="Calibri" panose="020F0502020204030204" pitchFamily="34" charset="0"/>
              </a:rPr>
              <a:t>Tejas de Eternit de 2m para preescolar y pintura para toda la sede, como pintura verde para el punto de encuentro</a:t>
            </a:r>
          </a:p>
          <a:p>
            <a:pPr marL="600075" lvl="1" indent="-257175" algn="just">
              <a:lnSpc>
                <a:spcPct val="107000"/>
              </a:lnSpc>
              <a:buFont typeface="Symbol" panose="05050102010706020507" pitchFamily="18" charset="2"/>
              <a:buChar char=""/>
            </a:pPr>
            <a:r>
              <a:rPr lang="es-419" sz="1400" dirty="0">
                <a:solidFill>
                  <a:srgbClr val="000000"/>
                </a:solidFill>
                <a:latin typeface="Comic Sans MS" panose="030F0702030302020204" pitchFamily="66" charset="0"/>
                <a:ea typeface="Calibri" panose="020F0502020204030204" pitchFamily="34" charset="0"/>
              </a:rPr>
              <a:t>Cinta antideslizante para gradería de la media y c</a:t>
            </a:r>
            <a:r>
              <a:rPr lang="es-419" sz="1400" dirty="0">
                <a:solidFill>
                  <a:srgbClr val="000000"/>
                </a:solidFill>
                <a:latin typeface="Comic Sans MS" panose="030F0702030302020204" pitchFamily="66" charset="0"/>
              </a:rPr>
              <a:t>olocar pasamanos en las gradas de la cancha</a:t>
            </a:r>
          </a:p>
          <a:p>
            <a:pPr marL="600075" lvl="1" indent="-257175" algn="just">
              <a:lnSpc>
                <a:spcPct val="107000"/>
              </a:lnSpc>
              <a:buFont typeface="Symbol" panose="05050102010706020507" pitchFamily="18" charset="2"/>
              <a:buChar char=""/>
            </a:pPr>
            <a:r>
              <a:rPr lang="es-419" sz="1400" dirty="0">
                <a:solidFill>
                  <a:srgbClr val="000000"/>
                </a:solidFill>
                <a:latin typeface="Comic Sans MS" panose="030F0702030302020204" pitchFamily="66" charset="0"/>
              </a:rPr>
              <a:t>Señalización de la sede por solicitud de SENA Riesgos y Salud</a:t>
            </a:r>
          </a:p>
          <a:p>
            <a:pPr marL="600075" lvl="1" indent="-257175" algn="just">
              <a:lnSpc>
                <a:spcPct val="107000"/>
              </a:lnSpc>
              <a:buFont typeface="Symbol" panose="05050102010706020507" pitchFamily="18" charset="2"/>
              <a:buChar char=""/>
            </a:pPr>
            <a:r>
              <a:rPr lang="es-419" sz="1400" dirty="0">
                <a:solidFill>
                  <a:srgbClr val="000000"/>
                </a:solidFill>
                <a:latin typeface="Comic Sans MS" panose="030F0702030302020204" pitchFamily="66" charset="0"/>
                <a:ea typeface="Calibri" panose="020F0502020204030204" pitchFamily="34" charset="0"/>
              </a:rPr>
              <a:t>Dotación de los elementos del botiquín escolar y restaurante escolar.</a:t>
            </a:r>
            <a:endParaRPr lang="es-419" sz="1400" dirty="0">
              <a:solidFill>
                <a:srgbClr val="000000"/>
              </a:solidFill>
              <a:latin typeface="Comic Sans MS" panose="030F0702030302020204" pitchFamily="66" charset="0"/>
            </a:endParaRPr>
          </a:p>
          <a:p>
            <a:pPr marL="600075" lvl="1" indent="-257175">
              <a:lnSpc>
                <a:spcPct val="107000"/>
              </a:lnSpc>
              <a:buFont typeface="Symbol" panose="05050102010706020507" pitchFamily="18" charset="2"/>
              <a:buChar char=""/>
            </a:pPr>
            <a:r>
              <a:rPr lang="es-419" sz="1400" dirty="0">
                <a:solidFill>
                  <a:srgbClr val="000000"/>
                </a:solidFill>
                <a:latin typeface="Comic Sans MS" panose="030F0702030302020204" pitchFamily="66" charset="0"/>
              </a:rPr>
              <a:t>El arreglo de la caja atrapa grasa, b</a:t>
            </a:r>
            <a:r>
              <a:rPr lang="es-419" sz="1400" dirty="0">
                <a:solidFill>
                  <a:srgbClr val="000000"/>
                </a:solidFill>
                <a:latin typeface="Comic Sans MS" panose="030F0702030302020204" pitchFamily="66" charset="0"/>
                <a:ea typeface="Calibri" panose="020F0502020204030204" pitchFamily="34" charset="0"/>
              </a:rPr>
              <a:t>arredera en puerta restaurante y</a:t>
            </a:r>
            <a:r>
              <a:rPr lang="es-419" sz="1400" dirty="0">
                <a:solidFill>
                  <a:srgbClr val="000000"/>
                </a:solidFill>
                <a:latin typeface="Comic Sans MS" panose="030F0702030302020204" pitchFamily="66" charset="0"/>
              </a:rPr>
              <a:t> a</a:t>
            </a:r>
            <a:r>
              <a:rPr lang="es-419" sz="1400" dirty="0">
                <a:solidFill>
                  <a:srgbClr val="000000"/>
                </a:solidFill>
                <a:latin typeface="Comic Sans MS" panose="030F0702030302020204" pitchFamily="66" charset="0"/>
                <a:ea typeface="Calibri" panose="020F0502020204030204" pitchFamily="34" charset="0"/>
              </a:rPr>
              <a:t>rreglo de bordes de las mesas del restaurante escolar.</a:t>
            </a:r>
            <a:endParaRPr lang="es-419" sz="1400" dirty="0">
              <a:solidFill>
                <a:srgbClr val="000000"/>
              </a:solidFill>
              <a:latin typeface="Comic Sans MS" panose="030F0702030302020204" pitchFamily="66" charset="0"/>
            </a:endParaRPr>
          </a:p>
          <a:p>
            <a:pPr marL="600075" lvl="1" indent="-257175">
              <a:lnSpc>
                <a:spcPct val="107000"/>
              </a:lnSpc>
              <a:buFont typeface="Symbol" panose="05050102010706020507" pitchFamily="18" charset="2"/>
              <a:buChar char=""/>
            </a:pPr>
            <a:r>
              <a:rPr lang="es-419" sz="1400" dirty="0">
                <a:solidFill>
                  <a:srgbClr val="000000"/>
                </a:solidFill>
                <a:latin typeface="Comic Sans MS" panose="030F0702030302020204" pitchFamily="66" charset="0"/>
              </a:rPr>
              <a:t>Pavimentar el andén de alrededor de la escuela porque están deteriorados, como también la gradería.</a:t>
            </a:r>
          </a:p>
          <a:p>
            <a:pPr marL="600075" lvl="1" indent="-257175" algn="just">
              <a:lnSpc>
                <a:spcPct val="107000"/>
              </a:lnSpc>
              <a:buFont typeface="Symbol" panose="05050102010706020507" pitchFamily="18" charset="2"/>
              <a:buChar char=""/>
            </a:pPr>
            <a:r>
              <a:rPr lang="es-419" sz="1400" dirty="0">
                <a:solidFill>
                  <a:srgbClr val="000000"/>
                </a:solidFill>
                <a:latin typeface="Comic Sans MS" panose="030F0702030302020204" pitchFamily="66" charset="0"/>
              </a:rPr>
              <a:t>Recarga de extintores.</a:t>
            </a:r>
          </a:p>
          <a:p>
            <a:pPr marL="600075" lvl="1" indent="-257175">
              <a:lnSpc>
                <a:spcPct val="107000"/>
              </a:lnSpc>
              <a:buFont typeface="Symbol" panose="05050102010706020507" pitchFamily="18" charset="2"/>
              <a:buChar char=""/>
            </a:pPr>
            <a:r>
              <a:rPr lang="es-419" sz="1400" dirty="0">
                <a:solidFill>
                  <a:srgbClr val="000000"/>
                </a:solidFill>
                <a:latin typeface="Comic Sans MS" panose="030F0702030302020204" pitchFamily="66" charset="0"/>
              </a:rPr>
              <a:t>Arreglo de las puertas entrada principal y sección primaria, porque en parte inferior están en mal estado por el óxido.</a:t>
            </a:r>
          </a:p>
          <a:p>
            <a:pPr marL="600075" lvl="1" indent="-257175" algn="just">
              <a:lnSpc>
                <a:spcPct val="107000"/>
              </a:lnSpc>
              <a:buFont typeface="Symbol" panose="05050102010706020507" pitchFamily="18" charset="2"/>
              <a:buChar char=""/>
            </a:pPr>
            <a:r>
              <a:rPr lang="es-419" sz="1400" dirty="0">
                <a:solidFill>
                  <a:srgbClr val="000000"/>
                </a:solidFill>
                <a:latin typeface="Comic Sans MS" panose="030F0702030302020204" pitchFamily="66" charset="0"/>
                <a:ea typeface="Calibri" panose="020F0502020204030204" pitchFamily="34" charset="0"/>
              </a:rPr>
              <a:t>Limpieza de ventanales , los señores conserjes solicitan hidro lavadora.</a:t>
            </a:r>
            <a:endParaRPr lang="es-419" sz="1400" dirty="0">
              <a:solidFill>
                <a:srgbClr val="000000"/>
              </a:solidFill>
              <a:latin typeface="Comic Sans MS" panose="030F0702030302020204" pitchFamily="66" charset="0"/>
            </a:endParaRPr>
          </a:p>
          <a:p>
            <a:pPr marL="600075" lvl="1" indent="-257175">
              <a:lnSpc>
                <a:spcPct val="107000"/>
              </a:lnSpc>
              <a:buFont typeface="Symbol" panose="05050102010706020507" pitchFamily="18" charset="2"/>
              <a:buChar char=""/>
            </a:pPr>
            <a:r>
              <a:rPr lang="es-419" sz="1400" dirty="0">
                <a:solidFill>
                  <a:srgbClr val="000000"/>
                </a:solidFill>
                <a:latin typeface="Comic Sans MS" panose="030F0702030302020204" pitchFamily="66" charset="0"/>
                <a:ea typeface="Calibri" panose="020F0502020204030204" pitchFamily="34" charset="0"/>
              </a:rPr>
              <a:t>Arreglar la caja en la entrada de la oficina, porque cuando se pisa la tapa se levanta. </a:t>
            </a:r>
            <a:endParaRPr lang="es-419" sz="1400" dirty="0">
              <a:solidFill>
                <a:srgbClr val="000000"/>
              </a:solidFill>
              <a:latin typeface="Comic Sans MS" panose="030F0702030302020204" pitchFamily="66" charset="0"/>
            </a:endParaRPr>
          </a:p>
          <a:p>
            <a:pPr marL="600075" lvl="1" indent="-257175" algn="just">
              <a:lnSpc>
                <a:spcPct val="107000"/>
              </a:lnSpc>
              <a:buFont typeface="Symbol" panose="05050102010706020507" pitchFamily="18" charset="2"/>
              <a:buChar char=""/>
            </a:pPr>
            <a:r>
              <a:rPr lang="es-419" sz="1400" dirty="0">
                <a:solidFill>
                  <a:srgbClr val="000000"/>
                </a:solidFill>
                <a:latin typeface="Comic Sans MS" panose="030F0702030302020204" pitchFamily="66" charset="0"/>
                <a:ea typeface="Calibri" panose="020F0502020204030204" pitchFamily="34" charset="0"/>
              </a:rPr>
              <a:t>Escribir el nombre de Institución Educativa Municipal El Campanero</a:t>
            </a:r>
            <a:endParaRPr lang="es-419" sz="1400" dirty="0">
              <a:solidFill>
                <a:srgbClr val="000000"/>
              </a:solidFill>
              <a:latin typeface="Comic Sans MS" panose="030F0702030302020204" pitchFamily="66" charset="0"/>
            </a:endParaRPr>
          </a:p>
          <a:p>
            <a:pPr marL="600075" lvl="1" indent="-257175" algn="just">
              <a:lnSpc>
                <a:spcPct val="107000"/>
              </a:lnSpc>
              <a:buFont typeface="Symbol" panose="05050102010706020507" pitchFamily="18" charset="2"/>
              <a:buChar char=""/>
            </a:pPr>
            <a:r>
              <a:rPr lang="es-419" sz="1400" dirty="0">
                <a:solidFill>
                  <a:srgbClr val="000000"/>
                </a:solidFill>
                <a:latin typeface="Comic Sans MS" panose="030F0702030302020204" pitchFamily="66" charset="0"/>
                <a:ea typeface="Calibri" panose="020F0502020204030204" pitchFamily="34" charset="0"/>
              </a:rPr>
              <a:t>El techo que se encuentra cerca a la caseta del conserje está muy bajo representando peligro para los estudiantes.</a:t>
            </a:r>
          </a:p>
          <a:p>
            <a:pPr marL="600075" lvl="1" indent="-257175" algn="just">
              <a:lnSpc>
                <a:spcPct val="107000"/>
              </a:lnSpc>
              <a:buFont typeface="Symbol" panose="05050102010706020507" pitchFamily="18" charset="2"/>
              <a:buChar char=""/>
            </a:pPr>
            <a:r>
              <a:rPr lang="es-419" sz="1400" dirty="0">
                <a:solidFill>
                  <a:srgbClr val="000000"/>
                </a:solidFill>
                <a:latin typeface="Comic Sans MS" panose="030F0702030302020204" pitchFamily="66" charset="0"/>
              </a:rPr>
              <a:t>Alarma y cámaras de seguridad.</a:t>
            </a:r>
          </a:p>
          <a:p>
            <a:pPr marL="0" indent="0" algn="just">
              <a:lnSpc>
                <a:spcPct val="107000"/>
              </a:lnSpc>
              <a:buNone/>
            </a:pPr>
            <a:endParaRPr lang="es-419" sz="1125" dirty="0">
              <a:solidFill>
                <a:srgbClr val="000000"/>
              </a:solidFill>
              <a:latin typeface="Comic Sans MS" panose="030F0702030302020204" pitchFamily="66" charset="0"/>
            </a:endParaRPr>
          </a:p>
          <a:p>
            <a:endParaRPr lang="es-419" sz="1125" dirty="0">
              <a:latin typeface="Comic Sans MS" panose="030F0702030302020204" pitchFamily="66" charset="0"/>
            </a:endParaRPr>
          </a:p>
        </p:txBody>
      </p:sp>
    </p:spTree>
    <p:extLst>
      <p:ext uri="{BB962C8B-B14F-4D97-AF65-F5344CB8AC3E}">
        <p14:creationId xmlns:p14="http://schemas.microsoft.com/office/powerpoint/2010/main" val="224962939"/>
      </p:ext>
    </p:extLst>
  </p:cSld>
  <p:clrMapOvr>
    <a:masterClrMapping/>
  </p:clrMapOvr>
  <p:transition spd="slow">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633EF8F-8E1E-456B-BBBF-624D0EA3108C}"/>
              </a:ext>
            </a:extLst>
          </p:cNvPr>
          <p:cNvSpPr>
            <a:spLocks noGrp="1"/>
          </p:cNvSpPr>
          <p:nvPr>
            <p:ph idx="1"/>
          </p:nvPr>
        </p:nvSpPr>
        <p:spPr>
          <a:xfrm>
            <a:off x="467544" y="548680"/>
            <a:ext cx="8064896" cy="5904656"/>
          </a:xfrm>
        </p:spPr>
        <p:txBody>
          <a:bodyPr>
            <a:normAutofit fontScale="70000" lnSpcReduction="20000"/>
          </a:bodyPr>
          <a:lstStyle/>
          <a:p>
            <a:pPr algn="just">
              <a:lnSpc>
                <a:spcPct val="107000"/>
              </a:lnSpc>
            </a:pPr>
            <a:r>
              <a:rPr lang="es-419" sz="4000" b="1" u="sng" dirty="0">
                <a:solidFill>
                  <a:srgbClr val="000000"/>
                </a:solidFill>
                <a:latin typeface="Arial" panose="020B0604020202020204" pitchFamily="34" charset="0"/>
                <a:ea typeface="Calibri" panose="020F0502020204030204" pitchFamily="34" charset="0"/>
              </a:rPr>
              <a:t>Sede San José</a:t>
            </a:r>
            <a:endParaRPr lang="es-419" sz="40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2300" dirty="0">
                <a:solidFill>
                  <a:srgbClr val="000000"/>
                </a:solidFill>
                <a:latin typeface="Arial" panose="020B0604020202020204" pitchFamily="34" charset="0"/>
                <a:ea typeface="Calibri" panose="020F0502020204030204" pitchFamily="34" charset="0"/>
              </a:rPr>
              <a:t>Dotación de los elementos para el</a:t>
            </a:r>
            <a:endParaRPr lang="es-419" sz="23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2300" dirty="0">
                <a:solidFill>
                  <a:srgbClr val="000000"/>
                </a:solidFill>
                <a:latin typeface="Arial" panose="020B0604020202020204" pitchFamily="34" charset="0"/>
              </a:rPr>
              <a:t>Recarga de extintores</a:t>
            </a:r>
            <a:endParaRPr lang="es-419" sz="23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2300" dirty="0">
                <a:solidFill>
                  <a:srgbClr val="000000"/>
                </a:solidFill>
                <a:latin typeface="Arial" panose="020B0604020202020204" pitchFamily="34" charset="0"/>
                <a:ea typeface="Calibri" panose="020F0502020204030204" pitchFamily="34" charset="0"/>
              </a:rPr>
              <a:t>Remarcar  con pintura el punto de encuentro. </a:t>
            </a:r>
            <a:endParaRPr lang="es-419" sz="23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2300" dirty="0">
                <a:solidFill>
                  <a:srgbClr val="000000"/>
                </a:solidFill>
                <a:latin typeface="Arial" panose="020B0604020202020204" pitchFamily="34" charset="0"/>
              </a:rPr>
              <a:t>Colocar una alarma para los simulacros de emergencia </a:t>
            </a:r>
            <a:endParaRPr lang="es-419" sz="230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2300" dirty="0">
                <a:solidFill>
                  <a:srgbClr val="000000"/>
                </a:solidFill>
                <a:latin typeface="Arial" panose="020B0604020202020204" pitchFamily="34" charset="0"/>
                <a:ea typeface="Calibri" panose="020F0502020204030204" pitchFamily="34" charset="0"/>
              </a:rPr>
              <a:t>Pintura para el letrero de la sede escolar.</a:t>
            </a:r>
            <a:endParaRPr lang="es-419" sz="23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2300" dirty="0">
                <a:solidFill>
                  <a:srgbClr val="000000"/>
                </a:solidFill>
                <a:latin typeface="Arial" panose="020B0604020202020204" pitchFamily="34" charset="0"/>
                <a:ea typeface="Calibri" panose="020F0502020204030204" pitchFamily="34" charset="0"/>
              </a:rPr>
              <a:t>Bomba de agua para el inodoro. </a:t>
            </a:r>
            <a:endParaRPr lang="es-419" sz="23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2300" dirty="0">
                <a:solidFill>
                  <a:srgbClr val="000000"/>
                </a:solidFill>
                <a:latin typeface="Arial" panose="020B0604020202020204" pitchFamily="34" charset="0"/>
                <a:ea typeface="Calibri" panose="020F0502020204030204" pitchFamily="34" charset="0"/>
              </a:rPr>
              <a:t>Falta de vidrio en la ventana de aula de lectoescritura. </a:t>
            </a:r>
            <a:endParaRPr lang="es-419" sz="23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2300" dirty="0">
                <a:solidFill>
                  <a:srgbClr val="000000"/>
                </a:solidFill>
                <a:latin typeface="Arial" panose="020B0604020202020204" pitchFamily="34" charset="0"/>
                <a:ea typeface="Calibri" panose="020F0502020204030204" pitchFamily="34" charset="0"/>
              </a:rPr>
              <a:t>El patio de la sede se encuentra bastante deteriorado, se observa que la capa de cemento ya está acabada, y se miran las piedras bastantes pronunciadas. Se necesita ser nuevamente arreglado con cemento para subsanar esta deficiencia</a:t>
            </a:r>
            <a:endParaRPr lang="es-419" sz="23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2300" dirty="0">
                <a:solidFill>
                  <a:srgbClr val="000000"/>
                </a:solidFill>
                <a:latin typeface="Arial" panose="020B0604020202020204" pitchFamily="34" charset="0"/>
                <a:ea typeface="Calibri" panose="020F0502020204030204" pitchFamily="34" charset="0"/>
              </a:rPr>
              <a:t>La cajilla del restaurante se encuentra en mal estado, necesita ser arreglada</a:t>
            </a:r>
            <a:endParaRPr lang="es-419" sz="23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2300" dirty="0">
                <a:solidFill>
                  <a:srgbClr val="000000"/>
                </a:solidFill>
                <a:latin typeface="Arial" panose="020B0604020202020204" pitchFamily="34" charset="0"/>
                <a:ea typeface="Calibri" panose="020F0502020204030204" pitchFamily="34" charset="0"/>
              </a:rPr>
              <a:t>El corredor de acceso a los salones de clase, está en malas condiciones, se necesita nuevamente ser arreglado.</a:t>
            </a:r>
            <a:endParaRPr lang="es-419" sz="23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2300" dirty="0">
                <a:solidFill>
                  <a:srgbClr val="000000"/>
                </a:solidFill>
                <a:latin typeface="Arial" panose="020B0604020202020204" pitchFamily="34" charset="0"/>
                <a:ea typeface="Calibri" panose="020F0502020204030204" pitchFamily="34" charset="0"/>
              </a:rPr>
              <a:t>La malla metálica que separa el patio de la cancha de fútbol, en la parte superior tiene una malla de plástico ya deteriorada, es urgente cambiarla ya que representa un peligro para la protección de la escuela. Esta queda al descubierto</a:t>
            </a:r>
            <a:endParaRPr lang="es-419" sz="2300" dirty="0">
              <a:solidFill>
                <a:srgbClr val="000000"/>
              </a:solidFill>
              <a:latin typeface="Calibri" panose="020F0502020204030204" pitchFamily="34" charset="0"/>
            </a:endParaRPr>
          </a:p>
          <a:p>
            <a:pPr marL="0" indent="0" algn="just">
              <a:lnSpc>
                <a:spcPct val="107000"/>
              </a:lnSpc>
              <a:buNone/>
            </a:pPr>
            <a:endParaRPr lang="es-419" sz="135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702181956"/>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E4C9C04-A248-4C7F-9640-619E029C5040}"/>
              </a:ext>
            </a:extLst>
          </p:cNvPr>
          <p:cNvSpPr>
            <a:spLocks noGrp="1"/>
          </p:cNvSpPr>
          <p:nvPr>
            <p:ph idx="1"/>
          </p:nvPr>
        </p:nvSpPr>
        <p:spPr>
          <a:xfrm>
            <a:off x="395536" y="324482"/>
            <a:ext cx="8064896" cy="5984837"/>
          </a:xfrm>
        </p:spPr>
        <p:txBody>
          <a:bodyPr>
            <a:normAutofit fontScale="32500" lnSpcReduction="20000"/>
          </a:bodyPr>
          <a:lstStyle/>
          <a:p>
            <a:pPr algn="just">
              <a:lnSpc>
                <a:spcPct val="107000"/>
              </a:lnSpc>
            </a:pPr>
            <a:r>
              <a:rPr lang="es-419" sz="11200" b="1" u="sng" dirty="0">
                <a:solidFill>
                  <a:srgbClr val="000000"/>
                </a:solidFill>
                <a:latin typeface="Arial" panose="020B0604020202020204" pitchFamily="34" charset="0"/>
                <a:ea typeface="Calibri" panose="020F0502020204030204" pitchFamily="34" charset="0"/>
              </a:rPr>
              <a:t>Alto Casanare</a:t>
            </a:r>
            <a:endParaRPr lang="es-419" sz="11200" dirty="0">
              <a:solidFill>
                <a:srgbClr val="000000"/>
              </a:solidFill>
              <a:latin typeface="Calibri" panose="020F0502020204030204" pitchFamily="34" charset="0"/>
            </a:endParaRPr>
          </a:p>
          <a:p>
            <a:pPr marL="0" indent="0" algn="just">
              <a:lnSpc>
                <a:spcPct val="107000"/>
              </a:lnSpc>
              <a:buNone/>
            </a:pPr>
            <a:r>
              <a:rPr lang="es-419" sz="5400" b="1" u="sng" dirty="0">
                <a:solidFill>
                  <a:srgbClr val="000000"/>
                </a:solidFill>
                <a:latin typeface="Arial" panose="020B0604020202020204" pitchFamily="34" charset="0"/>
                <a:ea typeface="Calibri" panose="020F0502020204030204" pitchFamily="34" charset="0"/>
              </a:rPr>
              <a:t> </a:t>
            </a:r>
            <a:endParaRPr lang="es-419" sz="540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5400" dirty="0">
                <a:solidFill>
                  <a:srgbClr val="000000"/>
                </a:solidFill>
                <a:latin typeface="Arial" panose="020B0604020202020204" pitchFamily="34" charset="0"/>
                <a:ea typeface="Calibri" panose="020F0502020204030204" pitchFamily="34" charset="0"/>
              </a:rPr>
              <a:t>Dotación del recipiente para el botiquín</a:t>
            </a:r>
            <a:endParaRPr lang="es-419" sz="540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5400" dirty="0">
                <a:solidFill>
                  <a:srgbClr val="000000"/>
                </a:solidFill>
                <a:latin typeface="Arial" panose="020B0604020202020204" pitchFamily="34" charset="0"/>
              </a:rPr>
              <a:t>Mejorar condiciones de baño externo</a:t>
            </a:r>
            <a:endParaRPr lang="es-419" sz="540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5400" dirty="0">
                <a:solidFill>
                  <a:srgbClr val="000000"/>
                </a:solidFill>
                <a:latin typeface="Arial" panose="020B0604020202020204" pitchFamily="34" charset="0"/>
              </a:rPr>
              <a:t>Mantenimiento de la parte de atrás de la sede y colocar plástico para evitar desmoronamiento de tierra.</a:t>
            </a:r>
            <a:endParaRPr lang="es-419" sz="5400" dirty="0">
              <a:solidFill>
                <a:srgbClr val="000000"/>
              </a:solidFill>
              <a:latin typeface="Calibri" panose="020F0502020204030204" pitchFamily="34" charset="0"/>
            </a:endParaRPr>
          </a:p>
          <a:p>
            <a:pPr>
              <a:lnSpc>
                <a:spcPct val="107000"/>
              </a:lnSpc>
              <a:buFont typeface="Symbol" panose="05050102010706020507" pitchFamily="18" charset="2"/>
              <a:buChar char=""/>
            </a:pPr>
            <a:r>
              <a:rPr lang="es-419" sz="5400" dirty="0">
                <a:solidFill>
                  <a:srgbClr val="000000"/>
                </a:solidFill>
                <a:latin typeface="Arial" panose="020B0604020202020204" pitchFamily="34" charset="0"/>
              </a:rPr>
              <a:t>Mantenimiento de techo de baños e instalar tanque de reserva para este espacio.</a:t>
            </a:r>
            <a:endParaRPr lang="es-419" sz="540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5400" dirty="0">
                <a:solidFill>
                  <a:srgbClr val="000000"/>
                </a:solidFill>
                <a:latin typeface="Arial" panose="020B0604020202020204" pitchFamily="34" charset="0"/>
              </a:rPr>
              <a:t>Instalación de juegos en el espacio adecuado (arreglo en el mes de marzo de 2026).</a:t>
            </a:r>
            <a:endParaRPr lang="es-419" sz="540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5400" dirty="0">
                <a:solidFill>
                  <a:srgbClr val="000000"/>
                </a:solidFill>
                <a:latin typeface="Arial" panose="020B0604020202020204" pitchFamily="34" charset="0"/>
              </a:rPr>
              <a:t>Arreglo de lavamanos</a:t>
            </a:r>
            <a:endParaRPr lang="es-419" sz="540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5400" dirty="0">
                <a:solidFill>
                  <a:srgbClr val="000000"/>
                </a:solidFill>
                <a:latin typeface="Arial" panose="020B0604020202020204" pitchFamily="34" charset="0"/>
                <a:ea typeface="Calibri" panose="020F0502020204030204" pitchFamily="34" charset="0"/>
              </a:rPr>
              <a:t>Nivelación del piso del primer piso donde se encuentra la sala de tecnología. Mejoramiento de ventilación e iluminación en la sala de tecnología (debido a humedad). - Actualización y dotación de Pc ( están sin mantenimiento hace 3 años aproximadamente y hay varios de ellos dañados)</a:t>
            </a:r>
            <a:r>
              <a:rPr lang="es-419" sz="5400" b="1" u="sng" dirty="0">
                <a:solidFill>
                  <a:srgbClr val="000000"/>
                </a:solidFill>
                <a:latin typeface="Arial" panose="020B0604020202020204" pitchFamily="34" charset="0"/>
                <a:ea typeface="Calibri" panose="020F0502020204030204" pitchFamily="34" charset="0"/>
              </a:rPr>
              <a:t> </a:t>
            </a:r>
            <a:endParaRPr lang="es-419" sz="5400" dirty="0">
              <a:solidFill>
                <a:srgbClr val="000000"/>
              </a:solidFill>
              <a:latin typeface="Calibri" panose="020F0502020204030204" pitchFamily="34" charset="0"/>
            </a:endParaRPr>
          </a:p>
          <a:p>
            <a:pPr marL="0" indent="0">
              <a:lnSpc>
                <a:spcPct val="107000"/>
              </a:lnSpc>
              <a:buNone/>
            </a:pPr>
            <a:r>
              <a:rPr lang="es-419" sz="5400" dirty="0">
                <a:solidFill>
                  <a:srgbClr val="000000"/>
                </a:solidFill>
                <a:latin typeface="Arial" panose="020B0604020202020204" pitchFamily="34" charset="0"/>
              </a:rPr>
              <a:t> </a:t>
            </a:r>
            <a:endParaRPr lang="es-419" sz="5400" dirty="0">
              <a:solidFill>
                <a:srgbClr val="000000"/>
              </a:solidFill>
              <a:latin typeface="Calibri" panose="020F0502020204030204" pitchFamily="34" charset="0"/>
            </a:endParaRPr>
          </a:p>
          <a:p>
            <a:pPr marL="0" indent="0">
              <a:lnSpc>
                <a:spcPct val="107000"/>
              </a:lnSpc>
              <a:buNone/>
            </a:pPr>
            <a:endParaRPr lang="es-419" sz="54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8594798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B1CDFEA-EFEF-45D2-895A-72D9659FB721}"/>
              </a:ext>
            </a:extLst>
          </p:cNvPr>
          <p:cNvSpPr>
            <a:spLocks noGrp="1"/>
          </p:cNvSpPr>
          <p:nvPr>
            <p:ph idx="1"/>
          </p:nvPr>
        </p:nvSpPr>
        <p:spPr>
          <a:xfrm>
            <a:off x="611560" y="692696"/>
            <a:ext cx="6660740" cy="4842538"/>
          </a:xfrm>
        </p:spPr>
        <p:txBody>
          <a:bodyPr/>
          <a:lstStyle/>
          <a:p>
            <a:pPr marL="171450" algn="just">
              <a:lnSpc>
                <a:spcPct val="107000"/>
              </a:lnSpc>
            </a:pPr>
            <a:endParaRPr lang="es-419" sz="1350" dirty="0">
              <a:solidFill>
                <a:srgbClr val="000000"/>
              </a:solidFill>
              <a:latin typeface="Arial" panose="020B0604020202020204" pitchFamily="34" charset="0"/>
              <a:ea typeface="Calibri" panose="020F0502020204030204" pitchFamily="34" charset="0"/>
            </a:endParaRPr>
          </a:p>
          <a:p>
            <a:pPr algn="just">
              <a:lnSpc>
                <a:spcPct val="107000"/>
              </a:lnSpc>
            </a:pPr>
            <a:r>
              <a:rPr lang="es-419" sz="2800" b="1" u="sng" dirty="0">
                <a:solidFill>
                  <a:srgbClr val="000000"/>
                </a:solidFill>
                <a:latin typeface="Arial" panose="020B0604020202020204" pitchFamily="34" charset="0"/>
                <a:ea typeface="Calibri" panose="020F0502020204030204" pitchFamily="34" charset="0"/>
              </a:rPr>
              <a:t>San Antonio</a:t>
            </a:r>
            <a:endParaRPr lang="es-419" sz="280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rPr>
              <a:t>Dotación de los implementos para los botiquines de restaurante escolar y sede.</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rPr>
              <a:t>Cambio de tejas del aula de los grados 6 y 7 , la sala de lectura, salón múltiple - grado octavo por que presentan goteras</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rPr>
              <a:t>Reductores de velocidad</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rPr>
              <a:t>Señalización Zona escolar</a:t>
            </a:r>
            <a:r>
              <a:rPr lang="es-419" sz="1350" dirty="0">
                <a:solidFill>
                  <a:srgbClr val="000000"/>
                </a:solidFill>
                <a:latin typeface="Calibri" panose="020F0502020204030204" pitchFamily="34" charset="0"/>
              </a:rPr>
              <a:t>, </a:t>
            </a:r>
            <a:r>
              <a:rPr lang="es-419" sz="1350" dirty="0">
                <a:solidFill>
                  <a:srgbClr val="000000"/>
                </a:solidFill>
                <a:latin typeface="Arial" panose="020B0604020202020204" pitchFamily="34" charset="0"/>
              </a:rPr>
              <a:t>de evacuación y emergencia</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rPr>
              <a:t>Arreglo y mantenimiento de las puertas de las unidades sanitarias. </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ea typeface="Calibri" panose="020F0502020204030204" pitchFamily="34" charset="0"/>
              </a:rPr>
              <a:t>Cambio de vidrios quebrados</a:t>
            </a:r>
            <a:endParaRPr lang="es-419" sz="1350" dirty="0">
              <a:solidFill>
                <a:srgbClr val="000000"/>
              </a:solidFill>
              <a:latin typeface="Calibri" panose="020F0502020204030204" pitchFamily="34" charset="0"/>
            </a:endParaRPr>
          </a:p>
          <a:p>
            <a:pPr algn="just">
              <a:lnSpc>
                <a:spcPct val="107000"/>
              </a:lnSpc>
              <a:buFont typeface="Symbol" panose="05050102010706020507" pitchFamily="18" charset="2"/>
              <a:buChar char=""/>
            </a:pPr>
            <a:r>
              <a:rPr lang="es-419" sz="1350" dirty="0">
                <a:solidFill>
                  <a:srgbClr val="000000"/>
                </a:solidFill>
                <a:latin typeface="Arial" panose="020B0604020202020204" pitchFamily="34" charset="0"/>
              </a:rPr>
              <a:t>Piso del patio en mal estado. </a:t>
            </a:r>
            <a:endParaRPr lang="es-419" sz="1350" dirty="0">
              <a:solidFill>
                <a:srgbClr val="000000"/>
              </a:solidFill>
              <a:latin typeface="Calibri" panose="020F0502020204030204" pitchFamily="34" charset="0"/>
            </a:endParaRPr>
          </a:p>
          <a:p>
            <a:endParaRPr lang="es-419" dirty="0"/>
          </a:p>
        </p:txBody>
      </p:sp>
    </p:spTree>
    <p:extLst>
      <p:ext uri="{BB962C8B-B14F-4D97-AF65-F5344CB8AC3E}">
        <p14:creationId xmlns:p14="http://schemas.microsoft.com/office/powerpoint/2010/main" val="35199191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2423</TotalTime>
  <Words>1418</Words>
  <Application>Microsoft Office PowerPoint</Application>
  <PresentationFormat>Presentación en pantalla (4:3)</PresentationFormat>
  <Paragraphs>262</Paragraphs>
  <Slides>13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vt:i4>
      </vt:variant>
    </vt:vector>
  </HeadingPairs>
  <TitlesOfParts>
    <vt:vector size="21" baseType="lpstr">
      <vt:lpstr>Arial</vt:lpstr>
      <vt:lpstr>Calibri</vt:lpstr>
      <vt:lpstr>Century Gothic</vt:lpstr>
      <vt:lpstr>Comic Sans MS</vt:lpstr>
      <vt:lpstr>Symbol</vt:lpstr>
      <vt:lpstr>Trebuchet MS</vt:lpstr>
      <vt:lpstr>Wingdings 3</vt:lpstr>
      <vt:lpstr>Faceta</vt:lpstr>
      <vt:lpstr>PRESUPUESTO  2026</vt:lpstr>
      <vt:lpstr>RESOLUCIÓN 8289 DE 25 MARZO DE 2026 DEL MEN</vt:lpstr>
      <vt:lpstr>- Presupuesto por estudiante:   $28.087.771 / 240 = $117.032  - Presupuesto por sede = $117.032 * N° de estudiantes por sede   </vt:lpstr>
      <vt:lpstr>Presentación de PowerPoint</vt:lpstr>
      <vt:lpstr>PRESUPUESTO DISPONIBLE</vt:lpstr>
      <vt:lpstr>Presentación de PowerPoint</vt:lpstr>
      <vt:lpstr>Presentación de PowerPoint</vt:lpstr>
      <vt:lpstr>Presentación de PowerPoint</vt:lpstr>
      <vt:lpstr>Presentación de PowerPoint</vt:lpstr>
      <vt:lpstr>Presentación de PowerPoint</vt:lpstr>
      <vt:lpstr>RECURSOS DE TRANPORTE ESCOLAR: Resolución 0293 del 26 de enero 2026</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CEM CAMPANERO RENDICION DE CUENTAS 2024</dc:title>
  <dc:creator>diego</dc:creator>
  <cp:lastModifiedBy>User</cp:lastModifiedBy>
  <cp:revision>149</cp:revision>
  <dcterms:created xsi:type="dcterms:W3CDTF">2024-11-21T23:37:42Z</dcterms:created>
  <dcterms:modified xsi:type="dcterms:W3CDTF">2026-07-31T18:26:00Z</dcterms:modified>
</cp:coreProperties>
</file>